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65" r:id="rId5"/>
    <p:sldMasterId id="2147483991" r:id="rId6"/>
  </p:sldMasterIdLst>
  <p:notesMasterIdLst>
    <p:notesMasterId r:id="rId143"/>
  </p:notesMasterIdLst>
  <p:handoutMasterIdLst>
    <p:handoutMasterId r:id="rId144"/>
  </p:handoutMasterIdLst>
  <p:sldIdLst>
    <p:sldId id="345" r:id="rId7"/>
    <p:sldId id="390" r:id="rId8"/>
    <p:sldId id="389" r:id="rId9"/>
    <p:sldId id="626" r:id="rId10"/>
    <p:sldId id="391" r:id="rId11"/>
    <p:sldId id="517" r:id="rId12"/>
    <p:sldId id="394" r:id="rId13"/>
    <p:sldId id="397" r:id="rId14"/>
    <p:sldId id="398" r:id="rId15"/>
    <p:sldId id="399" r:id="rId16"/>
    <p:sldId id="402" r:id="rId17"/>
    <p:sldId id="658" r:id="rId18"/>
    <p:sldId id="659" r:id="rId19"/>
    <p:sldId id="520" r:id="rId20"/>
    <p:sldId id="460" r:id="rId21"/>
    <p:sldId id="627" r:id="rId22"/>
    <p:sldId id="661" r:id="rId23"/>
    <p:sldId id="629" r:id="rId24"/>
    <p:sldId id="662" r:id="rId25"/>
    <p:sldId id="663" r:id="rId26"/>
    <p:sldId id="660" r:id="rId27"/>
    <p:sldId id="630" r:id="rId28"/>
    <p:sldId id="631" r:id="rId29"/>
    <p:sldId id="521" r:id="rId30"/>
    <p:sldId id="535" r:id="rId31"/>
    <p:sldId id="537" r:id="rId32"/>
    <p:sldId id="632" r:id="rId33"/>
    <p:sldId id="538" r:id="rId34"/>
    <p:sldId id="633" r:id="rId35"/>
    <p:sldId id="539" r:id="rId36"/>
    <p:sldId id="541" r:id="rId37"/>
    <p:sldId id="404" r:id="rId38"/>
    <p:sldId id="545" r:id="rId39"/>
    <p:sldId id="524" r:id="rId40"/>
    <p:sldId id="409" r:id="rId41"/>
    <p:sldId id="582" r:id="rId42"/>
    <p:sldId id="581" r:id="rId43"/>
    <p:sldId id="411" r:id="rId44"/>
    <p:sldId id="412" r:id="rId45"/>
    <p:sldId id="645" r:id="rId46"/>
    <p:sldId id="584" r:id="rId47"/>
    <p:sldId id="414" r:id="rId48"/>
    <p:sldId id="635" r:id="rId49"/>
    <p:sldId id="642" r:id="rId50"/>
    <p:sldId id="644" r:id="rId51"/>
    <p:sldId id="415" r:id="rId52"/>
    <p:sldId id="416" r:id="rId53"/>
    <p:sldId id="636" r:id="rId54"/>
    <p:sldId id="639" r:id="rId55"/>
    <p:sldId id="637" r:id="rId56"/>
    <p:sldId id="547" r:id="rId57"/>
    <p:sldId id="418" r:id="rId58"/>
    <p:sldId id="640" r:id="rId59"/>
    <p:sldId id="417" r:id="rId60"/>
    <p:sldId id="470" r:id="rId61"/>
    <p:sldId id="646" r:id="rId62"/>
    <p:sldId id="647" r:id="rId63"/>
    <p:sldId id="560" r:id="rId64"/>
    <p:sldId id="559" r:id="rId65"/>
    <p:sldId id="563" r:id="rId66"/>
    <p:sldId id="643" r:id="rId67"/>
    <p:sldId id="651" r:id="rId68"/>
    <p:sldId id="648" r:id="rId69"/>
    <p:sldId id="652" r:id="rId70"/>
    <p:sldId id="653" r:id="rId71"/>
    <p:sldId id="527" r:id="rId72"/>
    <p:sldId id="585" r:id="rId73"/>
    <p:sldId id="428" r:id="rId74"/>
    <p:sldId id="550" r:id="rId75"/>
    <p:sldId id="650" r:id="rId76"/>
    <p:sldId id="429" r:id="rId77"/>
    <p:sldId id="430" r:id="rId78"/>
    <p:sldId id="432" r:id="rId79"/>
    <p:sldId id="551" r:id="rId80"/>
    <p:sldId id="578" r:id="rId81"/>
    <p:sldId id="552" r:id="rId82"/>
    <p:sldId id="553" r:id="rId83"/>
    <p:sldId id="558" r:id="rId84"/>
    <p:sldId id="655" r:id="rId85"/>
    <p:sldId id="554" r:id="rId86"/>
    <p:sldId id="654" r:id="rId87"/>
    <p:sldId id="606" r:id="rId88"/>
    <p:sldId id="555" r:id="rId89"/>
    <p:sldId id="565" r:id="rId90"/>
    <p:sldId id="656" r:id="rId91"/>
    <p:sldId id="657" r:id="rId92"/>
    <p:sldId id="586" r:id="rId93"/>
    <p:sldId id="603" r:id="rId94"/>
    <p:sldId id="557" r:id="rId95"/>
    <p:sldId id="529" r:id="rId96"/>
    <p:sldId id="587" r:id="rId97"/>
    <p:sldId id="438" r:id="rId98"/>
    <p:sldId id="567" r:id="rId99"/>
    <p:sldId id="439" r:id="rId100"/>
    <p:sldId id="440" r:id="rId101"/>
    <p:sldId id="542" r:id="rId102"/>
    <p:sldId id="463" r:id="rId103"/>
    <p:sldId id="530" r:id="rId104"/>
    <p:sldId id="574" r:id="rId105"/>
    <p:sldId id="445" r:id="rId106"/>
    <p:sldId id="447" r:id="rId107"/>
    <p:sldId id="446" r:id="rId108"/>
    <p:sldId id="533" r:id="rId109"/>
    <p:sldId id="579" r:id="rId110"/>
    <p:sldId id="614" r:id="rId111"/>
    <p:sldId id="613" r:id="rId112"/>
    <p:sldId id="615" r:id="rId113"/>
    <p:sldId id="620" r:id="rId114"/>
    <p:sldId id="621" r:id="rId115"/>
    <p:sldId id="624" r:id="rId116"/>
    <p:sldId id="623" r:id="rId117"/>
    <p:sldId id="622" r:id="rId118"/>
    <p:sldId id="611" r:id="rId119"/>
    <p:sldId id="566" r:id="rId120"/>
    <p:sldId id="568" r:id="rId121"/>
    <p:sldId id="544" r:id="rId122"/>
    <p:sldId id="596" r:id="rId123"/>
    <p:sldId id="612" r:id="rId124"/>
    <p:sldId id="618" r:id="rId125"/>
    <p:sldId id="616" r:id="rId126"/>
    <p:sldId id="534" r:id="rId127"/>
    <p:sldId id="601" r:id="rId128"/>
    <p:sldId id="602" r:id="rId129"/>
    <p:sldId id="605" r:id="rId130"/>
    <p:sldId id="607" r:id="rId131"/>
    <p:sldId id="610" r:id="rId132"/>
    <p:sldId id="609" r:id="rId133"/>
    <p:sldId id="536" r:id="rId134"/>
    <p:sldId id="484" r:id="rId135"/>
    <p:sldId id="485" r:id="rId136"/>
    <p:sldId id="486" r:id="rId137"/>
    <p:sldId id="487" r:id="rId138"/>
    <p:sldId id="488" r:id="rId139"/>
    <p:sldId id="489" r:id="rId140"/>
    <p:sldId id="458" r:id="rId141"/>
    <p:sldId id="457" r:id="rId142"/>
  </p:sldIdLst>
  <p:sldSz cx="12188825" cy="6858000"/>
  <p:notesSz cx="7027863" cy="9313863"/>
  <p:custDataLst>
    <p:tags r:id="rId145"/>
  </p:custDataLst>
  <p:defaultTextStyle>
    <a:defPPr>
      <a:defRPr lang="en-US"/>
    </a:defPPr>
    <a:lvl1pPr algn="ctr" rtl="0" fontAlgn="base">
      <a:spcBef>
        <a:spcPct val="50000"/>
      </a:spcBef>
      <a:spcAft>
        <a:spcPct val="0"/>
      </a:spcAft>
      <a:buSzPct val="130000"/>
      <a:defRPr sz="2400" i="1" kern="1200">
        <a:solidFill>
          <a:schemeClr val="tx1"/>
        </a:solidFill>
        <a:latin typeface="Arial" charset="0"/>
        <a:ea typeface="+mn-ea"/>
        <a:cs typeface="+mn-cs"/>
      </a:defRPr>
    </a:lvl1pPr>
    <a:lvl2pPr marL="457200" algn="ctr" rtl="0" fontAlgn="base">
      <a:spcBef>
        <a:spcPct val="50000"/>
      </a:spcBef>
      <a:spcAft>
        <a:spcPct val="0"/>
      </a:spcAft>
      <a:buSzPct val="130000"/>
      <a:defRPr sz="2400" i="1" kern="1200">
        <a:solidFill>
          <a:schemeClr val="tx1"/>
        </a:solidFill>
        <a:latin typeface="Arial" charset="0"/>
        <a:ea typeface="+mn-ea"/>
        <a:cs typeface="+mn-cs"/>
      </a:defRPr>
    </a:lvl2pPr>
    <a:lvl3pPr marL="914400" algn="ctr" rtl="0" fontAlgn="base">
      <a:spcBef>
        <a:spcPct val="50000"/>
      </a:spcBef>
      <a:spcAft>
        <a:spcPct val="0"/>
      </a:spcAft>
      <a:buSzPct val="130000"/>
      <a:defRPr sz="2400" i="1" kern="1200">
        <a:solidFill>
          <a:schemeClr val="tx1"/>
        </a:solidFill>
        <a:latin typeface="Arial" charset="0"/>
        <a:ea typeface="+mn-ea"/>
        <a:cs typeface="+mn-cs"/>
      </a:defRPr>
    </a:lvl3pPr>
    <a:lvl4pPr marL="1371600" algn="ctr" rtl="0" fontAlgn="base">
      <a:spcBef>
        <a:spcPct val="50000"/>
      </a:spcBef>
      <a:spcAft>
        <a:spcPct val="0"/>
      </a:spcAft>
      <a:buSzPct val="130000"/>
      <a:defRPr sz="2400" i="1" kern="1200">
        <a:solidFill>
          <a:schemeClr val="tx1"/>
        </a:solidFill>
        <a:latin typeface="Arial" charset="0"/>
        <a:ea typeface="+mn-ea"/>
        <a:cs typeface="+mn-cs"/>
      </a:defRPr>
    </a:lvl4pPr>
    <a:lvl5pPr marL="1828800" algn="ctr" rtl="0" fontAlgn="base">
      <a:spcBef>
        <a:spcPct val="50000"/>
      </a:spcBef>
      <a:spcAft>
        <a:spcPct val="0"/>
      </a:spcAft>
      <a:buSzPct val="130000"/>
      <a:defRPr sz="2400" i="1" kern="1200">
        <a:solidFill>
          <a:schemeClr val="tx1"/>
        </a:solidFill>
        <a:latin typeface="Arial" charset="0"/>
        <a:ea typeface="+mn-ea"/>
        <a:cs typeface="+mn-cs"/>
      </a:defRPr>
    </a:lvl5pPr>
    <a:lvl6pPr marL="2286000" algn="l" defTabSz="914400" rtl="0" eaLnBrk="1" latinLnBrk="0" hangingPunct="1">
      <a:defRPr sz="2400" i="1" kern="1200">
        <a:solidFill>
          <a:schemeClr val="tx1"/>
        </a:solidFill>
        <a:latin typeface="Arial" charset="0"/>
        <a:ea typeface="+mn-ea"/>
        <a:cs typeface="+mn-cs"/>
      </a:defRPr>
    </a:lvl6pPr>
    <a:lvl7pPr marL="2743200" algn="l" defTabSz="914400" rtl="0" eaLnBrk="1" latinLnBrk="0" hangingPunct="1">
      <a:defRPr sz="2400" i="1" kern="1200">
        <a:solidFill>
          <a:schemeClr val="tx1"/>
        </a:solidFill>
        <a:latin typeface="Arial" charset="0"/>
        <a:ea typeface="+mn-ea"/>
        <a:cs typeface="+mn-cs"/>
      </a:defRPr>
    </a:lvl7pPr>
    <a:lvl8pPr marL="3200400" algn="l" defTabSz="914400" rtl="0" eaLnBrk="1" latinLnBrk="0" hangingPunct="1">
      <a:defRPr sz="2400" i="1" kern="1200">
        <a:solidFill>
          <a:schemeClr val="tx1"/>
        </a:solidFill>
        <a:latin typeface="Arial" charset="0"/>
        <a:ea typeface="+mn-ea"/>
        <a:cs typeface="+mn-cs"/>
      </a:defRPr>
    </a:lvl8pPr>
    <a:lvl9pPr marL="3657600" algn="l" defTabSz="914400" rtl="0" eaLnBrk="1" latinLnBrk="0" hangingPunct="1">
      <a:defRPr sz="2400" i="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Sitefinity Content Creation Training" id="{53F88FC2-2642-384C-9AB5-72ACFFF53922}">
          <p14:sldIdLst>
            <p14:sldId id="345"/>
            <p14:sldId id="390"/>
            <p14:sldId id="389"/>
            <p14:sldId id="626"/>
            <p14:sldId id="391"/>
            <p14:sldId id="517"/>
            <p14:sldId id="394"/>
            <p14:sldId id="397"/>
            <p14:sldId id="398"/>
            <p14:sldId id="399"/>
            <p14:sldId id="402"/>
            <p14:sldId id="658"/>
            <p14:sldId id="659"/>
            <p14:sldId id="520"/>
            <p14:sldId id="460"/>
            <p14:sldId id="627"/>
            <p14:sldId id="661"/>
            <p14:sldId id="629"/>
            <p14:sldId id="662"/>
            <p14:sldId id="663"/>
            <p14:sldId id="660"/>
            <p14:sldId id="630"/>
            <p14:sldId id="631"/>
            <p14:sldId id="521"/>
            <p14:sldId id="535"/>
            <p14:sldId id="537"/>
            <p14:sldId id="632"/>
            <p14:sldId id="538"/>
            <p14:sldId id="633"/>
            <p14:sldId id="539"/>
            <p14:sldId id="541"/>
            <p14:sldId id="404"/>
            <p14:sldId id="545"/>
            <p14:sldId id="524"/>
            <p14:sldId id="409"/>
            <p14:sldId id="582"/>
            <p14:sldId id="581"/>
            <p14:sldId id="411"/>
            <p14:sldId id="412"/>
            <p14:sldId id="645"/>
            <p14:sldId id="584"/>
            <p14:sldId id="414"/>
            <p14:sldId id="635"/>
            <p14:sldId id="642"/>
            <p14:sldId id="644"/>
            <p14:sldId id="415"/>
            <p14:sldId id="416"/>
            <p14:sldId id="636"/>
            <p14:sldId id="639"/>
            <p14:sldId id="637"/>
            <p14:sldId id="547"/>
            <p14:sldId id="418"/>
            <p14:sldId id="640"/>
            <p14:sldId id="417"/>
            <p14:sldId id="470"/>
            <p14:sldId id="646"/>
            <p14:sldId id="647"/>
            <p14:sldId id="560"/>
            <p14:sldId id="559"/>
            <p14:sldId id="563"/>
            <p14:sldId id="643"/>
            <p14:sldId id="651"/>
            <p14:sldId id="648"/>
            <p14:sldId id="652"/>
            <p14:sldId id="653"/>
            <p14:sldId id="527"/>
            <p14:sldId id="585"/>
            <p14:sldId id="428"/>
            <p14:sldId id="550"/>
            <p14:sldId id="650"/>
            <p14:sldId id="429"/>
            <p14:sldId id="430"/>
            <p14:sldId id="432"/>
            <p14:sldId id="551"/>
            <p14:sldId id="578"/>
            <p14:sldId id="552"/>
            <p14:sldId id="553"/>
            <p14:sldId id="558"/>
            <p14:sldId id="655"/>
            <p14:sldId id="554"/>
            <p14:sldId id="654"/>
            <p14:sldId id="606"/>
            <p14:sldId id="555"/>
            <p14:sldId id="565"/>
            <p14:sldId id="656"/>
            <p14:sldId id="657"/>
            <p14:sldId id="586"/>
            <p14:sldId id="603"/>
            <p14:sldId id="557"/>
            <p14:sldId id="529"/>
            <p14:sldId id="587"/>
            <p14:sldId id="438"/>
            <p14:sldId id="567"/>
            <p14:sldId id="439"/>
            <p14:sldId id="440"/>
            <p14:sldId id="542"/>
            <p14:sldId id="463"/>
            <p14:sldId id="530"/>
            <p14:sldId id="574"/>
            <p14:sldId id="445"/>
            <p14:sldId id="447"/>
            <p14:sldId id="446"/>
            <p14:sldId id="533"/>
            <p14:sldId id="579"/>
            <p14:sldId id="614"/>
            <p14:sldId id="613"/>
            <p14:sldId id="615"/>
            <p14:sldId id="620"/>
            <p14:sldId id="621"/>
            <p14:sldId id="624"/>
            <p14:sldId id="623"/>
            <p14:sldId id="622"/>
            <p14:sldId id="611"/>
            <p14:sldId id="566"/>
            <p14:sldId id="568"/>
            <p14:sldId id="544"/>
            <p14:sldId id="596"/>
            <p14:sldId id="612"/>
            <p14:sldId id="618"/>
            <p14:sldId id="616"/>
            <p14:sldId id="534"/>
            <p14:sldId id="601"/>
            <p14:sldId id="602"/>
            <p14:sldId id="605"/>
            <p14:sldId id="607"/>
            <p14:sldId id="610"/>
            <p14:sldId id="609"/>
            <p14:sldId id="536"/>
            <p14:sldId id="484"/>
            <p14:sldId id="485"/>
            <p14:sldId id="486"/>
            <p14:sldId id="487"/>
            <p14:sldId id="488"/>
            <p14:sldId id="489"/>
            <p14:sldId id="458"/>
            <p14:sldId id="457"/>
          </p14:sldIdLst>
        </p14:section>
      </p14:sectionLst>
    </p:ext>
    <p:ext uri="{EFAFB233-063F-42B5-8137-9DF3F51BA10A}">
      <p15:sldGuideLst xmlns:p15="http://schemas.microsoft.com/office/powerpoint/2012/main">
        <p15:guide id="1" orient="horz" pos="1003" userDrawn="1">
          <p15:clr>
            <a:srgbClr val="A4A3A4"/>
          </p15:clr>
        </p15:guide>
        <p15:guide id="2" orient="horz" pos="323" userDrawn="1">
          <p15:clr>
            <a:srgbClr val="A4A3A4"/>
          </p15:clr>
        </p15:guide>
        <p15:guide id="3" orient="horz" pos="3974" userDrawn="1">
          <p15:clr>
            <a:srgbClr val="A4A3A4"/>
          </p15:clr>
        </p15:guide>
        <p15:guide id="7" pos="392" userDrawn="1">
          <p15:clr>
            <a:srgbClr val="A4A3A4"/>
          </p15:clr>
        </p15:guide>
        <p15:guide id="8" pos="4157" userDrawn="1">
          <p15:clr>
            <a:srgbClr val="A4A3A4"/>
          </p15:clr>
        </p15:guide>
        <p15:guide id="9" pos="3829">
          <p15:clr>
            <a:srgbClr val="A4A3A4"/>
          </p15:clr>
        </p15:guide>
      </p15:sldGuideLst>
    </p:ext>
    <p:ext uri="{2D200454-40CA-4A62-9FC3-DE9A4176ACB9}">
      <p15:notesGuideLst xmlns:p15="http://schemas.microsoft.com/office/powerpoint/2012/main">
        <p15:guide id="1" orient="horz" pos="2933">
          <p15:clr>
            <a:srgbClr val="A4A3A4"/>
          </p15:clr>
        </p15:guide>
        <p15:guide id="2"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provanc" initials="c" lastIdx="1" clrIdx="0"/>
  <p:cmAuthor id="1" name="Chuck Provancher" initials="cp" lastIdx="2" clrIdx="1"/>
  <p:cmAuthor id="2" name="Progress Software" initials="" lastIdx="0" clrIdx="2"/>
  <p:cmAuthor id="3" name="Chuck Provancher" initials="" lastIdx="0" clrIdx="3"/>
  <p:cmAuthor id="4" name="Hristo Milchev" initials="HM" lastIdx="3" clrIdx="4">
    <p:extLst>
      <p:ext uri="{19B8F6BF-5375-455C-9EA6-DF929625EA0E}">
        <p15:presenceInfo xmlns:p15="http://schemas.microsoft.com/office/powerpoint/2012/main" userId="Hristo Milche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D300"/>
    <a:srgbClr val="55D400"/>
    <a:srgbClr val="FFFFFF"/>
    <a:srgbClr val="DC3202"/>
    <a:srgbClr val="373A3E"/>
    <a:srgbClr val="217CCE"/>
    <a:srgbClr val="84329B"/>
    <a:srgbClr val="02BCEB"/>
    <a:srgbClr val="008AEA"/>
    <a:srgbClr val="11A2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dk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dk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dk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dk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dk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dk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dk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dk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dk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dk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dk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3" autoAdjust="0"/>
    <p:restoredTop sz="80629" autoAdjust="0"/>
  </p:normalViewPr>
  <p:slideViewPr>
    <p:cSldViewPr snapToGrid="0" showGuides="1">
      <p:cViewPr varScale="1">
        <p:scale>
          <a:sx n="66" d="100"/>
          <a:sy n="66" d="100"/>
        </p:scale>
        <p:origin x="1291" y="58"/>
      </p:cViewPr>
      <p:guideLst>
        <p:guide orient="horz" pos="1003"/>
        <p:guide orient="horz" pos="323"/>
        <p:guide orient="horz" pos="3974"/>
        <p:guide pos="392"/>
        <p:guide pos="4157"/>
        <p:guide pos="382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100" d="100"/>
          <a:sy n="100" d="100"/>
        </p:scale>
        <p:origin x="2652" y="78"/>
      </p:cViewPr>
      <p:guideLst>
        <p:guide orient="horz" pos="2933"/>
        <p:guide pos="22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handoutMaster" Target="handoutMasters/handoutMaster1.xml"/><Relationship Id="rId149" Type="http://schemas.openxmlformats.org/officeDocument/2006/relationships/theme" Target="theme/theme1.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notesMaster" Target="notesMasters/notesMaster1.xml"/><Relationship Id="rId148"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5090" name="Rectangle 2"/>
          <p:cNvSpPr>
            <a:spLocks noGrp="1" noChangeArrowheads="1"/>
          </p:cNvSpPr>
          <p:nvPr>
            <p:ph type="hdr" sz="quarter"/>
          </p:nvPr>
        </p:nvSpPr>
        <p:spPr bwMode="auto">
          <a:xfrm>
            <a:off x="0"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endParaRPr lang="en-US" i="0" dirty="0"/>
          </a:p>
        </p:txBody>
      </p:sp>
      <p:sp>
        <p:nvSpPr>
          <p:cNvPr id="345091" name="Rectangle 3"/>
          <p:cNvSpPr>
            <a:spLocks noGrp="1" noChangeArrowheads="1"/>
          </p:cNvSpPr>
          <p:nvPr>
            <p:ph type="dt" sz="quarter" idx="1"/>
          </p:nvPr>
        </p:nvSpPr>
        <p:spPr bwMode="auto">
          <a:xfrm>
            <a:off x="3983038"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endParaRPr lang="en-US" i="0" dirty="0"/>
          </a:p>
        </p:txBody>
      </p:sp>
      <p:sp>
        <p:nvSpPr>
          <p:cNvPr id="345092" name="Rectangle 4"/>
          <p:cNvSpPr>
            <a:spLocks noGrp="1" noChangeArrowheads="1"/>
          </p:cNvSpPr>
          <p:nvPr>
            <p:ph type="ftr" sz="quarter" idx="2"/>
          </p:nvPr>
        </p:nvSpPr>
        <p:spPr bwMode="auto">
          <a:xfrm>
            <a:off x="0"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r>
              <a:rPr lang="en-US" i="0"/>
              <a:t>Progress</a:t>
            </a:r>
            <a:endParaRPr lang="en-US" i="0" dirty="0"/>
          </a:p>
        </p:txBody>
      </p:sp>
      <p:sp>
        <p:nvSpPr>
          <p:cNvPr id="345093" name="Rectangle 5"/>
          <p:cNvSpPr>
            <a:spLocks noGrp="1" noChangeArrowheads="1"/>
          </p:cNvSpPr>
          <p:nvPr>
            <p:ph type="sldNum" sz="quarter" idx="3"/>
          </p:nvPr>
        </p:nvSpPr>
        <p:spPr bwMode="auto">
          <a:xfrm>
            <a:off x="3983038"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fld id="{D2F5EF90-0EF8-4688-ABBA-2D94A5D7A6DA}" type="slidenum">
              <a:rPr lang="en-US" i="0"/>
              <a:pPr>
                <a:defRPr/>
              </a:pPr>
              <a:t>‹#›</a:t>
            </a:fld>
            <a:endParaRPr lang="en-US" i="0" dirty="0"/>
          </a:p>
        </p:txBody>
      </p:sp>
    </p:spTree>
    <p:extLst>
      <p:ext uri="{BB962C8B-B14F-4D97-AF65-F5344CB8AC3E}">
        <p14:creationId xmlns:p14="http://schemas.microsoft.com/office/powerpoint/2010/main" val="41407136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endParaRPr lang="en-US" dirty="0"/>
          </a:p>
        </p:txBody>
      </p:sp>
      <p:sp>
        <p:nvSpPr>
          <p:cNvPr id="22531" name="Rectangle 3"/>
          <p:cNvSpPr>
            <a:spLocks noGrp="1" noChangeArrowheads="1"/>
          </p:cNvSpPr>
          <p:nvPr>
            <p:ph type="dt" idx="1"/>
          </p:nvPr>
        </p:nvSpPr>
        <p:spPr bwMode="auto">
          <a:xfrm>
            <a:off x="3983038"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endParaRPr lang="en-US" dirty="0"/>
          </a:p>
        </p:txBody>
      </p:sp>
      <p:sp>
        <p:nvSpPr>
          <p:cNvPr id="23556" name="Rectangle 4"/>
          <p:cNvSpPr>
            <a:spLocks noGrp="1" noRot="1" noChangeAspect="1" noChangeArrowheads="1" noTextEdit="1"/>
          </p:cNvSpPr>
          <p:nvPr>
            <p:ph type="sldImg" idx="2"/>
          </p:nvPr>
        </p:nvSpPr>
        <p:spPr bwMode="auto">
          <a:xfrm>
            <a:off x="412750" y="700088"/>
            <a:ext cx="6205538" cy="34925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36625" y="4424363"/>
            <a:ext cx="5154613" cy="4189412"/>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r>
              <a:rPr lang="en-US"/>
              <a:t>Progress</a:t>
            </a:r>
            <a:endParaRPr lang="en-US" dirty="0"/>
          </a:p>
        </p:txBody>
      </p:sp>
      <p:sp>
        <p:nvSpPr>
          <p:cNvPr id="22535" name="Rectangle 7"/>
          <p:cNvSpPr>
            <a:spLocks noGrp="1" noChangeArrowheads="1"/>
          </p:cNvSpPr>
          <p:nvPr>
            <p:ph type="sldNum" sz="quarter" idx="5"/>
          </p:nvPr>
        </p:nvSpPr>
        <p:spPr bwMode="auto">
          <a:xfrm>
            <a:off x="3983038"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fld id="{3BC3B10F-A77C-499D-8A55-4E7169A1E706}" type="slidenum">
              <a:rPr lang="en-US" smtClean="0"/>
              <a:pPr>
                <a:defRPr/>
              </a:pPr>
              <a:t>‹#›</a:t>
            </a:fld>
            <a:endParaRPr lang="en-US" dirty="0"/>
          </a:p>
        </p:txBody>
      </p:sp>
    </p:spTree>
    <p:extLst>
      <p:ext uri="{BB962C8B-B14F-4D97-AF65-F5344CB8AC3E}">
        <p14:creationId xmlns:p14="http://schemas.microsoft.com/office/powerpoint/2010/main" val="63644665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sitefinitytipsandtricks.net/2015/03/12/form-entry-pdf-export/"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Progress</a:t>
            </a:r>
          </a:p>
        </p:txBody>
      </p:sp>
      <p:sp>
        <p:nvSpPr>
          <p:cNvPr id="5" name="Slide Number Placeholder 4"/>
          <p:cNvSpPr>
            <a:spLocks noGrp="1"/>
          </p:cNvSpPr>
          <p:nvPr>
            <p:ph type="sldNum" sz="quarter" idx="11"/>
          </p:nvPr>
        </p:nvSpPr>
        <p:spPr/>
        <p:txBody>
          <a:bodyPr/>
          <a:lstStyle/>
          <a:p>
            <a:pPr>
              <a:defRPr/>
            </a:pPr>
            <a:fld id="{3BC3B10F-A77C-499D-8A55-4E7169A1E706}" type="slidenum">
              <a:rPr lang="en-US" smtClean="0"/>
              <a:pPr>
                <a:defRPr/>
              </a:pPr>
              <a:t>1</a:t>
            </a:fld>
            <a:endParaRPr lang="en-US" dirty="0"/>
          </a:p>
        </p:txBody>
      </p:sp>
    </p:spTree>
    <p:extLst>
      <p:ext uri="{BB962C8B-B14F-4D97-AF65-F5344CB8AC3E}">
        <p14:creationId xmlns:p14="http://schemas.microsoft.com/office/powerpoint/2010/main" val="417402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a:t>
            </a:fld>
            <a:endParaRPr lang="en-US" dirty="0"/>
          </a:p>
        </p:txBody>
      </p:sp>
    </p:spTree>
    <p:extLst>
      <p:ext uri="{BB962C8B-B14F-4D97-AF65-F5344CB8AC3E}">
        <p14:creationId xmlns:p14="http://schemas.microsoft.com/office/powerpoint/2010/main" val="12807055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119</a:t>
            </a:fld>
            <a:endParaRPr lang="en-US" dirty="0"/>
          </a:p>
        </p:txBody>
      </p:sp>
    </p:spTree>
    <p:extLst>
      <p:ext uri="{BB962C8B-B14F-4D97-AF65-F5344CB8AC3E}">
        <p14:creationId xmlns:p14="http://schemas.microsoft.com/office/powerpoint/2010/main" val="41959126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15015B9-C8A9-4ADE-B91F-3538DF8B9361}"/>
              </a:ext>
            </a:extLst>
          </p:cNvPr>
          <p:cNvSpPr>
            <a:spLocks noGrp="1"/>
          </p:cNvSpPr>
          <p:nvPr>
            <p:ph type="body" idx="1"/>
          </p:nvPr>
        </p:nvSpPr>
        <p:spPr/>
        <p:txBody>
          <a:bodyPr/>
          <a:lstStyle/>
          <a:p>
            <a:r>
              <a:rPr lang="en-US" sz="1200" b="1" dirty="0">
                <a:highlight>
                  <a:srgbClr val="FFFF00"/>
                </a:highlight>
              </a:rPr>
              <a:t>You have animation here. Single click is sufficient. </a:t>
            </a:r>
            <a:br>
              <a:rPr lang="en-US" sz="1200" b="1" dirty="0">
                <a:highlight>
                  <a:srgbClr val="FFFF00"/>
                </a:highlight>
              </a:rPr>
            </a:br>
            <a:br>
              <a:rPr lang="en-US" sz="1200" b="1" dirty="0">
                <a:highlight>
                  <a:srgbClr val="FFFF00"/>
                </a:highlight>
              </a:rPr>
            </a:br>
            <a:r>
              <a:rPr lang="en-US" sz="1200" b="1" dirty="0">
                <a:highlight>
                  <a:srgbClr val="FFFF00"/>
                </a:highlight>
              </a:rPr>
              <a:t>Click when you say </a:t>
            </a:r>
            <a:br>
              <a:rPr lang="en-US" sz="1200" b="1" dirty="0">
                <a:highlight>
                  <a:srgbClr val="FFFF00"/>
                </a:highlight>
              </a:rPr>
            </a:br>
            <a:r>
              <a:rPr lang="en-US" sz="1200" b="1" dirty="0">
                <a:highlight>
                  <a:srgbClr val="FFFF00"/>
                </a:highlight>
              </a:rPr>
              <a:t>“When you Publish an item….”</a:t>
            </a:r>
            <a:br>
              <a:rPr lang="en-US" sz="1200" b="1" dirty="0">
                <a:highlight>
                  <a:srgbClr val="FFFF00"/>
                </a:highlight>
              </a:rPr>
            </a:br>
            <a:r>
              <a:rPr lang="en-US" sz="1200" b="1" dirty="0">
                <a:highlight>
                  <a:srgbClr val="FFFF00"/>
                </a:highlight>
              </a:rPr>
              <a:t>Animation</a:t>
            </a:r>
            <a:br>
              <a:rPr lang="en-US" sz="1200" b="1" dirty="0">
                <a:highlight>
                  <a:srgbClr val="FFFF00"/>
                </a:highlight>
              </a:rPr>
            </a:br>
            <a:r>
              <a:rPr lang="en-US" sz="1200" b="1" dirty="0">
                <a:highlight>
                  <a:srgbClr val="FFFF00"/>
                </a:highlight>
              </a:rPr>
              <a:t>“your custom logic is executed”</a:t>
            </a:r>
            <a:endParaRPr lang="en-US" b="1" dirty="0"/>
          </a:p>
        </p:txBody>
      </p:sp>
    </p:spTree>
    <p:extLst>
      <p:ext uri="{BB962C8B-B14F-4D97-AF65-F5344CB8AC3E}">
        <p14:creationId xmlns:p14="http://schemas.microsoft.com/office/powerpoint/2010/main" val="12246455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121</a:t>
            </a:fld>
            <a:endParaRPr lang="en-US" dirty="0"/>
          </a:p>
        </p:txBody>
      </p:sp>
    </p:spTree>
    <p:extLst>
      <p:ext uri="{BB962C8B-B14F-4D97-AF65-F5344CB8AC3E}">
        <p14:creationId xmlns:p14="http://schemas.microsoft.com/office/powerpoint/2010/main" val="24259763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122</a:t>
            </a:fld>
            <a:endParaRPr lang="en-US" dirty="0"/>
          </a:p>
        </p:txBody>
      </p:sp>
    </p:spTree>
    <p:extLst>
      <p:ext uri="{BB962C8B-B14F-4D97-AF65-F5344CB8AC3E}">
        <p14:creationId xmlns:p14="http://schemas.microsoft.com/office/powerpoint/2010/main" val="366523568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123</a:t>
            </a:fld>
            <a:endParaRPr lang="en-US" dirty="0"/>
          </a:p>
        </p:txBody>
      </p:sp>
    </p:spTree>
    <p:extLst>
      <p:ext uri="{BB962C8B-B14F-4D97-AF65-F5344CB8AC3E}">
        <p14:creationId xmlns:p14="http://schemas.microsoft.com/office/powerpoint/2010/main" val="8257820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124</a:t>
            </a:fld>
            <a:endParaRPr lang="en-US" dirty="0"/>
          </a:p>
        </p:txBody>
      </p:sp>
    </p:spTree>
    <p:extLst>
      <p:ext uri="{BB962C8B-B14F-4D97-AF65-F5344CB8AC3E}">
        <p14:creationId xmlns:p14="http://schemas.microsoft.com/office/powerpoint/2010/main" val="41566738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125</a:t>
            </a:fld>
            <a:endParaRPr lang="en-US" dirty="0"/>
          </a:p>
        </p:txBody>
      </p:sp>
    </p:spTree>
    <p:extLst>
      <p:ext uri="{BB962C8B-B14F-4D97-AF65-F5344CB8AC3E}">
        <p14:creationId xmlns:p14="http://schemas.microsoft.com/office/powerpoint/2010/main" val="17094859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126</a:t>
            </a:fld>
            <a:endParaRPr lang="en-US" dirty="0"/>
          </a:p>
        </p:txBody>
      </p:sp>
    </p:spTree>
    <p:extLst>
      <p:ext uri="{BB962C8B-B14F-4D97-AF65-F5344CB8AC3E}">
        <p14:creationId xmlns:p14="http://schemas.microsoft.com/office/powerpoint/2010/main" val="28431141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127</a:t>
            </a:fld>
            <a:endParaRPr lang="en-US" dirty="0"/>
          </a:p>
        </p:txBody>
      </p:sp>
    </p:spTree>
    <p:extLst>
      <p:ext uri="{BB962C8B-B14F-4D97-AF65-F5344CB8AC3E}">
        <p14:creationId xmlns:p14="http://schemas.microsoft.com/office/powerpoint/2010/main" val="23506807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128</a:t>
            </a:fld>
            <a:endParaRPr lang="en-US" dirty="0"/>
          </a:p>
        </p:txBody>
      </p:sp>
    </p:spTree>
    <p:extLst>
      <p:ext uri="{BB962C8B-B14F-4D97-AF65-F5344CB8AC3E}">
        <p14:creationId xmlns:p14="http://schemas.microsoft.com/office/powerpoint/2010/main" val="427986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Document with useful links will be handled at the end of the presentation</a:t>
            </a:r>
          </a:p>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a:t>
            </a:fld>
            <a:endParaRPr lang="en-US" dirty="0"/>
          </a:p>
        </p:txBody>
      </p:sp>
    </p:spTree>
    <p:extLst>
      <p:ext uri="{BB962C8B-B14F-4D97-AF65-F5344CB8AC3E}">
        <p14:creationId xmlns:p14="http://schemas.microsoft.com/office/powerpoint/2010/main" val="26059707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129</a:t>
            </a:fld>
            <a:endParaRPr lang="en-US" dirty="0"/>
          </a:p>
        </p:txBody>
      </p:sp>
    </p:spTree>
    <p:extLst>
      <p:ext uri="{BB962C8B-B14F-4D97-AF65-F5344CB8AC3E}">
        <p14:creationId xmlns:p14="http://schemas.microsoft.com/office/powerpoint/2010/main" val="21801406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130</a:t>
            </a:fld>
            <a:endParaRPr lang="en-US" dirty="0"/>
          </a:p>
        </p:txBody>
      </p:sp>
    </p:spTree>
    <p:extLst>
      <p:ext uri="{BB962C8B-B14F-4D97-AF65-F5344CB8AC3E}">
        <p14:creationId xmlns:p14="http://schemas.microsoft.com/office/powerpoint/2010/main" val="33899234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131</a:t>
            </a:fld>
            <a:endParaRPr lang="en-US" dirty="0"/>
          </a:p>
        </p:txBody>
      </p:sp>
    </p:spTree>
    <p:extLst>
      <p:ext uri="{BB962C8B-B14F-4D97-AF65-F5344CB8AC3E}">
        <p14:creationId xmlns:p14="http://schemas.microsoft.com/office/powerpoint/2010/main" val="18564968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132</a:t>
            </a:fld>
            <a:endParaRPr lang="en-US" dirty="0"/>
          </a:p>
        </p:txBody>
      </p:sp>
    </p:spTree>
    <p:extLst>
      <p:ext uri="{BB962C8B-B14F-4D97-AF65-F5344CB8AC3E}">
        <p14:creationId xmlns:p14="http://schemas.microsoft.com/office/powerpoint/2010/main" val="29871359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133</a:t>
            </a:fld>
            <a:endParaRPr lang="en-US" dirty="0"/>
          </a:p>
        </p:txBody>
      </p:sp>
    </p:spTree>
    <p:extLst>
      <p:ext uri="{BB962C8B-B14F-4D97-AF65-F5344CB8AC3E}">
        <p14:creationId xmlns:p14="http://schemas.microsoft.com/office/powerpoint/2010/main" val="4257948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134</a:t>
            </a:fld>
            <a:endParaRPr lang="en-US" dirty="0"/>
          </a:p>
        </p:txBody>
      </p:sp>
    </p:spTree>
    <p:extLst>
      <p:ext uri="{BB962C8B-B14F-4D97-AF65-F5344CB8AC3E}">
        <p14:creationId xmlns:p14="http://schemas.microsoft.com/office/powerpoint/2010/main" val="16228761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135</a:t>
            </a:fld>
            <a:endParaRPr lang="en-US" dirty="0"/>
          </a:p>
        </p:txBody>
      </p:sp>
    </p:spTree>
    <p:extLst>
      <p:ext uri="{BB962C8B-B14F-4D97-AF65-F5344CB8AC3E}">
        <p14:creationId xmlns:p14="http://schemas.microsoft.com/office/powerpoint/2010/main" val="39710012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136</a:t>
            </a:fld>
            <a:endParaRPr lang="en-US" dirty="0"/>
          </a:p>
        </p:txBody>
      </p:sp>
    </p:spTree>
    <p:extLst>
      <p:ext uri="{BB962C8B-B14F-4D97-AF65-F5344CB8AC3E}">
        <p14:creationId xmlns:p14="http://schemas.microsoft.com/office/powerpoint/2010/main" val="101552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Configs and errors </a:t>
            </a:r>
          </a:p>
        </p:txBody>
      </p:sp>
      <p:sp>
        <p:nvSpPr>
          <p:cNvPr id="4" name="Контейнер за долния колонтитул 3"/>
          <p:cNvSpPr>
            <a:spLocks noGrp="1"/>
          </p:cNvSpPr>
          <p:nvPr>
            <p:ph type="ftr" sz="quarter" idx="4"/>
          </p:nvPr>
        </p:nvSpPr>
        <p:spPr/>
        <p:txBody>
          <a:bodyPr/>
          <a:lstStyle/>
          <a:p>
            <a:pPr marL="0" marR="0" lvl="0" indent="0" algn="l" defTabSz="93503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charset="0"/>
                <a:ea typeface="+mn-ea"/>
                <a:cs typeface="+mn-cs"/>
              </a:rPr>
              <a:t>Progress</a:t>
            </a:r>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Контейнер за номер на слайда 4"/>
          <p:cNvSpPr>
            <a:spLocks noGrp="1"/>
          </p:cNvSpPr>
          <p:nvPr>
            <p:ph type="sldNum" sz="quarter" idx="5"/>
          </p:nvPr>
        </p:nvSpPr>
        <p:spPr/>
        <p:txBody>
          <a:bodyPr/>
          <a:lstStyle/>
          <a:p>
            <a:pPr marL="0" marR="0" lvl="0" indent="0" algn="r" defTabSz="935038" rtl="0" eaLnBrk="0" fontAlgn="base" latinLnBrk="0" hangingPunct="0">
              <a:lnSpc>
                <a:spcPct val="100000"/>
              </a:lnSpc>
              <a:spcBef>
                <a:spcPct val="0"/>
              </a:spcBef>
              <a:spcAft>
                <a:spcPct val="0"/>
              </a:spcAft>
              <a:buClrTx/>
              <a:buSzTx/>
              <a:buFontTx/>
              <a:buNone/>
              <a:tabLst/>
              <a:defRPr/>
            </a:pPr>
            <a:fld id="{3BC3B10F-A77C-499D-8A55-4E7169A1E706}" type="slidenum">
              <a:rPr kumimoji="0" lang="en-US" sz="12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35038" rtl="0" eaLnBrk="0" fontAlgn="base" latinLnBrk="0" hangingPunct="0">
                <a:lnSpc>
                  <a:spcPct val="100000"/>
                </a:lnSpc>
                <a:spcBef>
                  <a:spcPct val="0"/>
                </a:spcBef>
                <a:spcAft>
                  <a:spcPct val="0"/>
                </a:spcAft>
                <a:buClrTx/>
                <a:buSzTx/>
                <a:buFontTx/>
                <a:buNone/>
                <a:tabLst/>
                <a:defRPr/>
              </a:pPr>
              <a:t>14</a:t>
            </a:fld>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18519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15</a:t>
            </a:fld>
            <a:endParaRPr lang="en-US" dirty="0"/>
          </a:p>
        </p:txBody>
      </p:sp>
    </p:spTree>
    <p:extLst>
      <p:ext uri="{BB962C8B-B14F-4D97-AF65-F5344CB8AC3E}">
        <p14:creationId xmlns:p14="http://schemas.microsoft.com/office/powerpoint/2010/main" val="238349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16</a:t>
            </a:fld>
            <a:endParaRPr lang="en-US" dirty="0"/>
          </a:p>
        </p:txBody>
      </p:sp>
    </p:spTree>
    <p:extLst>
      <p:ext uri="{BB962C8B-B14F-4D97-AF65-F5344CB8AC3E}">
        <p14:creationId xmlns:p14="http://schemas.microsoft.com/office/powerpoint/2010/main" val="69647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18</a:t>
            </a:fld>
            <a:endParaRPr lang="en-US" dirty="0"/>
          </a:p>
        </p:txBody>
      </p:sp>
    </p:spTree>
    <p:extLst>
      <p:ext uri="{BB962C8B-B14F-4D97-AF65-F5344CB8AC3E}">
        <p14:creationId xmlns:p14="http://schemas.microsoft.com/office/powerpoint/2010/main" val="425028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23</a:t>
            </a:fld>
            <a:endParaRPr lang="en-US" dirty="0"/>
          </a:p>
        </p:txBody>
      </p:sp>
    </p:spTree>
    <p:extLst>
      <p:ext uri="{BB962C8B-B14F-4D97-AF65-F5344CB8AC3E}">
        <p14:creationId xmlns:p14="http://schemas.microsoft.com/office/powerpoint/2010/main" val="154161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24</a:t>
            </a:fld>
            <a:endParaRPr lang="en-US" dirty="0"/>
          </a:p>
        </p:txBody>
      </p:sp>
    </p:spTree>
    <p:extLst>
      <p:ext uri="{BB962C8B-B14F-4D97-AF65-F5344CB8AC3E}">
        <p14:creationId xmlns:p14="http://schemas.microsoft.com/office/powerpoint/2010/main" val="3702804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25</a:t>
            </a:fld>
            <a:endParaRPr lang="en-US" dirty="0"/>
          </a:p>
        </p:txBody>
      </p:sp>
    </p:spTree>
    <p:extLst>
      <p:ext uri="{BB962C8B-B14F-4D97-AF65-F5344CB8AC3E}">
        <p14:creationId xmlns:p14="http://schemas.microsoft.com/office/powerpoint/2010/main" val="2572007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26</a:t>
            </a:fld>
            <a:endParaRPr lang="en-US" dirty="0"/>
          </a:p>
        </p:txBody>
      </p:sp>
    </p:spTree>
    <p:extLst>
      <p:ext uri="{BB962C8B-B14F-4D97-AF65-F5344CB8AC3E}">
        <p14:creationId xmlns:p14="http://schemas.microsoft.com/office/powerpoint/2010/main" val="64223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a:t>
            </a:fld>
            <a:endParaRPr lang="en-US" dirty="0"/>
          </a:p>
        </p:txBody>
      </p:sp>
    </p:spTree>
    <p:extLst>
      <p:ext uri="{BB962C8B-B14F-4D97-AF65-F5344CB8AC3E}">
        <p14:creationId xmlns:p14="http://schemas.microsoft.com/office/powerpoint/2010/main" val="2934910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28</a:t>
            </a:fld>
            <a:endParaRPr lang="en-US" dirty="0"/>
          </a:p>
        </p:txBody>
      </p:sp>
    </p:spTree>
    <p:extLst>
      <p:ext uri="{BB962C8B-B14F-4D97-AF65-F5344CB8AC3E}">
        <p14:creationId xmlns:p14="http://schemas.microsoft.com/office/powerpoint/2010/main" val="4011622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30</a:t>
            </a:fld>
            <a:endParaRPr lang="en-US" dirty="0"/>
          </a:p>
        </p:txBody>
      </p:sp>
    </p:spTree>
    <p:extLst>
      <p:ext uri="{BB962C8B-B14F-4D97-AF65-F5344CB8AC3E}">
        <p14:creationId xmlns:p14="http://schemas.microsoft.com/office/powerpoint/2010/main" val="3802500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31</a:t>
            </a:fld>
            <a:endParaRPr lang="en-US" dirty="0"/>
          </a:p>
        </p:txBody>
      </p:sp>
    </p:spTree>
    <p:extLst>
      <p:ext uri="{BB962C8B-B14F-4D97-AF65-F5344CB8AC3E}">
        <p14:creationId xmlns:p14="http://schemas.microsoft.com/office/powerpoint/2010/main" val="2713747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32</a:t>
            </a:fld>
            <a:endParaRPr lang="en-US" dirty="0"/>
          </a:p>
        </p:txBody>
      </p:sp>
    </p:spTree>
    <p:extLst>
      <p:ext uri="{BB962C8B-B14F-4D97-AF65-F5344CB8AC3E}">
        <p14:creationId xmlns:p14="http://schemas.microsoft.com/office/powerpoint/2010/main" val="3081310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33</a:t>
            </a:fld>
            <a:endParaRPr lang="en-US" dirty="0"/>
          </a:p>
        </p:txBody>
      </p:sp>
    </p:spTree>
    <p:extLst>
      <p:ext uri="{BB962C8B-B14F-4D97-AF65-F5344CB8AC3E}">
        <p14:creationId xmlns:p14="http://schemas.microsoft.com/office/powerpoint/2010/main" val="1541935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34</a:t>
            </a:fld>
            <a:endParaRPr lang="en-US" dirty="0"/>
          </a:p>
        </p:txBody>
      </p:sp>
    </p:spTree>
    <p:extLst>
      <p:ext uri="{BB962C8B-B14F-4D97-AF65-F5344CB8AC3E}">
        <p14:creationId xmlns:p14="http://schemas.microsoft.com/office/powerpoint/2010/main" val="589765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35</a:t>
            </a:fld>
            <a:endParaRPr lang="en-US" dirty="0"/>
          </a:p>
        </p:txBody>
      </p:sp>
    </p:spTree>
    <p:extLst>
      <p:ext uri="{BB962C8B-B14F-4D97-AF65-F5344CB8AC3E}">
        <p14:creationId xmlns:p14="http://schemas.microsoft.com/office/powerpoint/2010/main" val="666288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38</a:t>
            </a:fld>
            <a:endParaRPr lang="en-US" dirty="0"/>
          </a:p>
        </p:txBody>
      </p:sp>
    </p:spTree>
    <p:extLst>
      <p:ext uri="{BB962C8B-B14F-4D97-AF65-F5344CB8AC3E}">
        <p14:creationId xmlns:p14="http://schemas.microsoft.com/office/powerpoint/2010/main" val="2003949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a:t>
            </a:fld>
            <a:endParaRPr lang="en-US" dirty="0"/>
          </a:p>
        </p:txBody>
      </p:sp>
    </p:spTree>
    <p:extLst>
      <p:ext uri="{BB962C8B-B14F-4D97-AF65-F5344CB8AC3E}">
        <p14:creationId xmlns:p14="http://schemas.microsoft.com/office/powerpoint/2010/main" val="170437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39</a:t>
            </a:fld>
            <a:endParaRPr lang="en-US" dirty="0"/>
          </a:p>
        </p:txBody>
      </p:sp>
    </p:spTree>
    <p:extLst>
      <p:ext uri="{BB962C8B-B14F-4D97-AF65-F5344CB8AC3E}">
        <p14:creationId xmlns:p14="http://schemas.microsoft.com/office/powerpoint/2010/main" val="631249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40</a:t>
            </a:fld>
            <a:endParaRPr lang="en-US" dirty="0"/>
          </a:p>
        </p:txBody>
      </p:sp>
    </p:spTree>
    <p:extLst>
      <p:ext uri="{BB962C8B-B14F-4D97-AF65-F5344CB8AC3E}">
        <p14:creationId xmlns:p14="http://schemas.microsoft.com/office/powerpoint/2010/main" val="1088477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0F368A-D84F-F119-345A-F86749A6689D}"/>
              </a:ext>
            </a:extLst>
          </p:cNvPr>
          <p:cNvSpPr>
            <a:spLocks noGrp="1"/>
          </p:cNvSpPr>
          <p:nvPr>
            <p:ph type="body" idx="1"/>
          </p:nvPr>
        </p:nvSpPr>
        <p:spPr/>
        <p:txBody>
          <a:bodyPr/>
          <a:lstStyle/>
          <a:p>
            <a:r>
              <a:rPr lang="en-US" dirty="0"/>
              <a:t>Provide HTML Link </a:t>
            </a:r>
            <a:r>
              <a:rPr lang="en-US" dirty="0" err="1"/>
              <a:t>Nuget</a:t>
            </a:r>
            <a:r>
              <a:rPr lang="en-US" dirty="0"/>
              <a:t>.</a:t>
            </a:r>
            <a:endParaRPr lang="en-I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42</a:t>
            </a:fld>
            <a:endParaRPr lang="en-US" dirty="0"/>
          </a:p>
        </p:txBody>
      </p:sp>
    </p:spTree>
    <p:extLst>
      <p:ext uri="{BB962C8B-B14F-4D97-AF65-F5344CB8AC3E}">
        <p14:creationId xmlns:p14="http://schemas.microsoft.com/office/powerpoint/2010/main" val="4042621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46</a:t>
            </a:fld>
            <a:endParaRPr lang="en-US" dirty="0"/>
          </a:p>
        </p:txBody>
      </p:sp>
    </p:spTree>
    <p:extLst>
      <p:ext uri="{BB962C8B-B14F-4D97-AF65-F5344CB8AC3E}">
        <p14:creationId xmlns:p14="http://schemas.microsoft.com/office/powerpoint/2010/main" val="497726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47</a:t>
            </a:fld>
            <a:endParaRPr lang="en-US" dirty="0"/>
          </a:p>
        </p:txBody>
      </p:sp>
    </p:spTree>
    <p:extLst>
      <p:ext uri="{BB962C8B-B14F-4D97-AF65-F5344CB8AC3E}">
        <p14:creationId xmlns:p14="http://schemas.microsoft.com/office/powerpoint/2010/main" val="2043793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49</a:t>
            </a:fld>
            <a:endParaRPr lang="en-US" dirty="0"/>
          </a:p>
        </p:txBody>
      </p:sp>
    </p:spTree>
    <p:extLst>
      <p:ext uri="{BB962C8B-B14F-4D97-AF65-F5344CB8AC3E}">
        <p14:creationId xmlns:p14="http://schemas.microsoft.com/office/powerpoint/2010/main" val="105075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 screenshot </a:t>
            </a:r>
            <a:endParaRPr lang="en-IN" dirty="0"/>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50</a:t>
            </a:fld>
            <a:endParaRPr lang="en-US" dirty="0"/>
          </a:p>
        </p:txBody>
      </p:sp>
    </p:spTree>
    <p:extLst>
      <p:ext uri="{BB962C8B-B14F-4D97-AF65-F5344CB8AC3E}">
        <p14:creationId xmlns:p14="http://schemas.microsoft.com/office/powerpoint/2010/main" val="1091401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51</a:t>
            </a:fld>
            <a:endParaRPr lang="en-US" dirty="0"/>
          </a:p>
        </p:txBody>
      </p:sp>
    </p:spTree>
    <p:extLst>
      <p:ext uri="{BB962C8B-B14F-4D97-AF65-F5344CB8AC3E}">
        <p14:creationId xmlns:p14="http://schemas.microsoft.com/office/powerpoint/2010/main" val="10727321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52</a:t>
            </a:fld>
            <a:endParaRPr lang="en-US" dirty="0"/>
          </a:p>
        </p:txBody>
      </p:sp>
    </p:spTree>
    <p:extLst>
      <p:ext uri="{BB962C8B-B14F-4D97-AF65-F5344CB8AC3E}">
        <p14:creationId xmlns:p14="http://schemas.microsoft.com/office/powerpoint/2010/main" val="3068658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a:t>
            </a:fld>
            <a:endParaRPr lang="en-US" dirty="0"/>
          </a:p>
        </p:txBody>
      </p:sp>
    </p:spTree>
    <p:extLst>
      <p:ext uri="{BB962C8B-B14F-4D97-AF65-F5344CB8AC3E}">
        <p14:creationId xmlns:p14="http://schemas.microsoft.com/office/powerpoint/2010/main" val="1844864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53</a:t>
            </a:fld>
            <a:endParaRPr lang="en-US" dirty="0"/>
          </a:p>
        </p:txBody>
      </p:sp>
    </p:spTree>
    <p:extLst>
      <p:ext uri="{BB962C8B-B14F-4D97-AF65-F5344CB8AC3E}">
        <p14:creationId xmlns:p14="http://schemas.microsoft.com/office/powerpoint/2010/main" val="1486691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sz="2400" b="1"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54</a:t>
            </a:fld>
            <a:endParaRPr lang="en-US" dirty="0"/>
          </a:p>
        </p:txBody>
      </p:sp>
    </p:spTree>
    <p:extLst>
      <p:ext uri="{BB962C8B-B14F-4D97-AF65-F5344CB8AC3E}">
        <p14:creationId xmlns:p14="http://schemas.microsoft.com/office/powerpoint/2010/main" val="1040981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b="1" i="0" kern="1200" dirty="0">
                <a:solidFill>
                  <a:schemeClr val="tx1"/>
                </a:solidFill>
                <a:effectLst/>
                <a:latin typeface="Arial" charset="0"/>
                <a:ea typeface="+mn-ea"/>
                <a:cs typeface="+mn-cs"/>
              </a:rPr>
              <a:t> The goal is for the attendee to get comfortable with drag and drop, and the basics of designers.</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55</a:t>
            </a:fld>
            <a:endParaRPr lang="en-US" dirty="0"/>
          </a:p>
        </p:txBody>
      </p:sp>
    </p:spTree>
    <p:extLst>
      <p:ext uri="{BB962C8B-B14F-4D97-AF65-F5344CB8AC3E}">
        <p14:creationId xmlns:p14="http://schemas.microsoft.com/office/powerpoint/2010/main" val="1637477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58</a:t>
            </a:fld>
            <a:endParaRPr lang="en-US" dirty="0"/>
          </a:p>
        </p:txBody>
      </p:sp>
    </p:spTree>
    <p:extLst>
      <p:ext uri="{BB962C8B-B14F-4D97-AF65-F5344CB8AC3E}">
        <p14:creationId xmlns:p14="http://schemas.microsoft.com/office/powerpoint/2010/main" val="4222448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59</a:t>
            </a:fld>
            <a:endParaRPr lang="en-US" dirty="0"/>
          </a:p>
        </p:txBody>
      </p:sp>
    </p:spTree>
    <p:extLst>
      <p:ext uri="{BB962C8B-B14F-4D97-AF65-F5344CB8AC3E}">
        <p14:creationId xmlns:p14="http://schemas.microsoft.com/office/powerpoint/2010/main" val="1988785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1" dirty="0"/>
              <a:t>Create a Static Content Widget Example with few properties ( Static News Widget)</a:t>
            </a:r>
            <a:br>
              <a:rPr lang="en-US" dirty="0"/>
            </a:br>
            <a:br>
              <a:rPr lang="en-US" dirty="0"/>
            </a:br>
            <a:r>
              <a:rPr lang="en-US" b="1" dirty="0"/>
              <a:t>Add Git Link for this Component</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60</a:t>
            </a:fld>
            <a:endParaRPr lang="en-US" dirty="0"/>
          </a:p>
        </p:txBody>
      </p:sp>
    </p:spTree>
    <p:extLst>
      <p:ext uri="{BB962C8B-B14F-4D97-AF65-F5344CB8AC3E}">
        <p14:creationId xmlns:p14="http://schemas.microsoft.com/office/powerpoint/2010/main" val="1441571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1" dirty="0"/>
              <a:t>Create a Static Content Widget Example with few properties ( Static News Widget)</a:t>
            </a:r>
            <a:br>
              <a:rPr lang="en-US" dirty="0"/>
            </a:br>
            <a:br>
              <a:rPr lang="en-US" dirty="0"/>
            </a:br>
            <a:r>
              <a:rPr lang="en-US" b="1" dirty="0"/>
              <a:t>Add Git Link for this Component</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62</a:t>
            </a:fld>
            <a:endParaRPr lang="en-US" dirty="0"/>
          </a:p>
        </p:txBody>
      </p:sp>
    </p:spTree>
    <p:extLst>
      <p:ext uri="{BB962C8B-B14F-4D97-AF65-F5344CB8AC3E}">
        <p14:creationId xmlns:p14="http://schemas.microsoft.com/office/powerpoint/2010/main" val="901391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66</a:t>
            </a:fld>
            <a:endParaRPr lang="en-US" dirty="0"/>
          </a:p>
        </p:txBody>
      </p:sp>
    </p:spTree>
    <p:extLst>
      <p:ext uri="{BB962C8B-B14F-4D97-AF65-F5344CB8AC3E}">
        <p14:creationId xmlns:p14="http://schemas.microsoft.com/office/powerpoint/2010/main" val="3374843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67</a:t>
            </a:fld>
            <a:endParaRPr lang="en-US" dirty="0"/>
          </a:p>
        </p:txBody>
      </p:sp>
    </p:spTree>
    <p:extLst>
      <p:ext uri="{BB962C8B-B14F-4D97-AF65-F5344CB8AC3E}">
        <p14:creationId xmlns:p14="http://schemas.microsoft.com/office/powerpoint/2010/main" val="658118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68</a:t>
            </a:fld>
            <a:endParaRPr lang="en-US" dirty="0"/>
          </a:p>
        </p:txBody>
      </p:sp>
    </p:spTree>
    <p:extLst>
      <p:ext uri="{BB962C8B-B14F-4D97-AF65-F5344CB8AC3E}">
        <p14:creationId xmlns:p14="http://schemas.microsoft.com/office/powerpoint/2010/main" val="3206413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a:t>
            </a:fld>
            <a:endParaRPr lang="en-US" dirty="0"/>
          </a:p>
        </p:txBody>
      </p:sp>
    </p:spTree>
    <p:extLst>
      <p:ext uri="{BB962C8B-B14F-4D97-AF65-F5344CB8AC3E}">
        <p14:creationId xmlns:p14="http://schemas.microsoft.com/office/powerpoint/2010/main" val="1531621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err="1"/>
              <a:t>Dont</a:t>
            </a:r>
            <a:r>
              <a:rPr lang="en-US" dirty="0"/>
              <a:t> talk for PUBLISH , </a:t>
            </a:r>
            <a:r>
              <a:rPr lang="en-US" dirty="0" err="1"/>
              <a:t>Unpublsih</a:t>
            </a:r>
            <a:r>
              <a:rPr lang="en-US" dirty="0"/>
              <a:t> &amp; </a:t>
            </a:r>
            <a:r>
              <a:rPr lang="en-US" dirty="0" err="1"/>
              <a:t>etc</a:t>
            </a:r>
            <a:r>
              <a:rPr lang="en-US" dirty="0"/>
              <a:t> here. Only go for Create edit delete.</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69</a:t>
            </a:fld>
            <a:endParaRPr lang="en-US" dirty="0"/>
          </a:p>
        </p:txBody>
      </p:sp>
    </p:spTree>
    <p:extLst>
      <p:ext uri="{BB962C8B-B14F-4D97-AF65-F5344CB8AC3E}">
        <p14:creationId xmlns:p14="http://schemas.microsoft.com/office/powerpoint/2010/main" val="78326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70</a:t>
            </a:fld>
            <a:endParaRPr lang="en-US" dirty="0"/>
          </a:p>
        </p:txBody>
      </p:sp>
    </p:spTree>
    <p:extLst>
      <p:ext uri="{BB962C8B-B14F-4D97-AF65-F5344CB8AC3E}">
        <p14:creationId xmlns:p14="http://schemas.microsoft.com/office/powerpoint/2010/main" val="1142022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LATER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71</a:t>
            </a:fld>
            <a:endParaRPr lang="en-US" dirty="0"/>
          </a:p>
        </p:txBody>
      </p:sp>
    </p:spTree>
    <p:extLst>
      <p:ext uri="{BB962C8B-B14F-4D97-AF65-F5344CB8AC3E}">
        <p14:creationId xmlns:p14="http://schemas.microsoft.com/office/powerpoint/2010/main" val="74893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72</a:t>
            </a:fld>
            <a:endParaRPr lang="en-US" dirty="0"/>
          </a:p>
        </p:txBody>
      </p:sp>
    </p:spTree>
    <p:extLst>
      <p:ext uri="{BB962C8B-B14F-4D97-AF65-F5344CB8AC3E}">
        <p14:creationId xmlns:p14="http://schemas.microsoft.com/office/powerpoint/2010/main" val="33402811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73</a:t>
            </a:fld>
            <a:endParaRPr lang="en-US" dirty="0"/>
          </a:p>
        </p:txBody>
      </p:sp>
    </p:spTree>
    <p:extLst>
      <p:ext uri="{BB962C8B-B14F-4D97-AF65-F5344CB8AC3E}">
        <p14:creationId xmlns:p14="http://schemas.microsoft.com/office/powerpoint/2010/main" val="41295407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74</a:t>
            </a:fld>
            <a:endParaRPr lang="en-US" dirty="0"/>
          </a:p>
        </p:txBody>
      </p:sp>
    </p:spTree>
    <p:extLst>
      <p:ext uri="{BB962C8B-B14F-4D97-AF65-F5344CB8AC3E}">
        <p14:creationId xmlns:p14="http://schemas.microsoft.com/office/powerpoint/2010/main" val="852266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5C77B3-7274-4B67-B70B-5ACEF8201273}"/>
              </a:ext>
            </a:extLst>
          </p:cNvPr>
          <p:cNvSpPr>
            <a:spLocks noGrp="1"/>
          </p:cNvSpPr>
          <p:nvPr>
            <p:ph type="body" idx="1"/>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76</a:t>
            </a:fld>
            <a:endParaRPr lang="en-US" dirty="0"/>
          </a:p>
        </p:txBody>
      </p:sp>
    </p:spTree>
    <p:extLst>
      <p:ext uri="{BB962C8B-B14F-4D97-AF65-F5344CB8AC3E}">
        <p14:creationId xmlns:p14="http://schemas.microsoft.com/office/powerpoint/2010/main" val="21628089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77</a:t>
            </a:fld>
            <a:endParaRPr lang="en-US" dirty="0"/>
          </a:p>
        </p:txBody>
      </p:sp>
    </p:spTree>
    <p:extLst>
      <p:ext uri="{BB962C8B-B14F-4D97-AF65-F5344CB8AC3E}">
        <p14:creationId xmlns:p14="http://schemas.microsoft.com/office/powerpoint/2010/main" val="8716095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78</a:t>
            </a:fld>
            <a:endParaRPr lang="en-US" dirty="0"/>
          </a:p>
        </p:txBody>
      </p:sp>
    </p:spTree>
    <p:extLst>
      <p:ext uri="{BB962C8B-B14F-4D97-AF65-F5344CB8AC3E}">
        <p14:creationId xmlns:p14="http://schemas.microsoft.com/office/powerpoint/2010/main" val="2104354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a:t>
            </a:fld>
            <a:endParaRPr lang="en-US" dirty="0"/>
          </a:p>
        </p:txBody>
      </p:sp>
    </p:spTree>
    <p:extLst>
      <p:ext uri="{BB962C8B-B14F-4D97-AF65-F5344CB8AC3E}">
        <p14:creationId xmlns:p14="http://schemas.microsoft.com/office/powerpoint/2010/main" val="686844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79</a:t>
            </a:fld>
            <a:endParaRPr lang="en-US" dirty="0"/>
          </a:p>
        </p:txBody>
      </p:sp>
    </p:spTree>
    <p:extLst>
      <p:ext uri="{BB962C8B-B14F-4D97-AF65-F5344CB8AC3E}">
        <p14:creationId xmlns:p14="http://schemas.microsoft.com/office/powerpoint/2010/main" val="41586172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0" dirty="0"/>
              <a:t>Add only 1 image for banner and Multiple files for related documents.</a:t>
            </a:r>
          </a:p>
          <a:p>
            <a:endParaRPr lang="en-US" sz="2800" b="0" dirty="0"/>
          </a:p>
          <a:p>
            <a:r>
              <a:rPr lang="en-US" sz="2800" b="0"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80</a:t>
            </a:fld>
            <a:endParaRPr lang="en-US" dirty="0"/>
          </a:p>
        </p:txBody>
      </p:sp>
    </p:spTree>
    <p:extLst>
      <p:ext uri="{BB962C8B-B14F-4D97-AF65-F5344CB8AC3E}">
        <p14:creationId xmlns:p14="http://schemas.microsoft.com/office/powerpoint/2010/main" val="17634295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81</a:t>
            </a:fld>
            <a:endParaRPr lang="en-US" dirty="0"/>
          </a:p>
        </p:txBody>
      </p:sp>
    </p:spTree>
    <p:extLst>
      <p:ext uri="{BB962C8B-B14F-4D97-AF65-F5344CB8AC3E}">
        <p14:creationId xmlns:p14="http://schemas.microsoft.com/office/powerpoint/2010/main" val="510817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82</a:t>
            </a:fld>
            <a:endParaRPr lang="en-US" dirty="0"/>
          </a:p>
        </p:txBody>
      </p:sp>
    </p:spTree>
    <p:extLst>
      <p:ext uri="{BB962C8B-B14F-4D97-AF65-F5344CB8AC3E}">
        <p14:creationId xmlns:p14="http://schemas.microsoft.com/office/powerpoint/2010/main" val="1095246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83</a:t>
            </a:fld>
            <a:endParaRPr lang="en-US" dirty="0"/>
          </a:p>
        </p:txBody>
      </p:sp>
    </p:spTree>
    <p:extLst>
      <p:ext uri="{BB962C8B-B14F-4D97-AF65-F5344CB8AC3E}">
        <p14:creationId xmlns:p14="http://schemas.microsoft.com/office/powerpoint/2010/main" val="2599045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84</a:t>
            </a:fld>
            <a:endParaRPr lang="en-US" dirty="0"/>
          </a:p>
        </p:txBody>
      </p:sp>
    </p:spTree>
    <p:extLst>
      <p:ext uri="{BB962C8B-B14F-4D97-AF65-F5344CB8AC3E}">
        <p14:creationId xmlns:p14="http://schemas.microsoft.com/office/powerpoint/2010/main" val="37609160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85</a:t>
            </a:fld>
            <a:endParaRPr lang="en-US" dirty="0"/>
          </a:p>
        </p:txBody>
      </p:sp>
    </p:spTree>
    <p:extLst>
      <p:ext uri="{BB962C8B-B14F-4D97-AF65-F5344CB8AC3E}">
        <p14:creationId xmlns:p14="http://schemas.microsoft.com/office/powerpoint/2010/main" val="23183270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86</a:t>
            </a:fld>
            <a:endParaRPr lang="en-US" dirty="0"/>
          </a:p>
        </p:txBody>
      </p:sp>
    </p:spTree>
    <p:extLst>
      <p:ext uri="{BB962C8B-B14F-4D97-AF65-F5344CB8AC3E}">
        <p14:creationId xmlns:p14="http://schemas.microsoft.com/office/powerpoint/2010/main" val="3526367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87</a:t>
            </a:fld>
            <a:endParaRPr lang="en-US" dirty="0"/>
          </a:p>
        </p:txBody>
      </p:sp>
    </p:spTree>
    <p:extLst>
      <p:ext uri="{BB962C8B-B14F-4D97-AF65-F5344CB8AC3E}">
        <p14:creationId xmlns:p14="http://schemas.microsoft.com/office/powerpoint/2010/main" val="19302231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88</a:t>
            </a:fld>
            <a:endParaRPr lang="en-US" dirty="0"/>
          </a:p>
        </p:txBody>
      </p:sp>
    </p:spTree>
    <p:extLst>
      <p:ext uri="{BB962C8B-B14F-4D97-AF65-F5344CB8AC3E}">
        <p14:creationId xmlns:p14="http://schemas.microsoft.com/office/powerpoint/2010/main" val="4138206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Lesson 1 is short introduction</a:t>
            </a:r>
          </a:p>
          <a:p>
            <a:r>
              <a:rPr lang="en-US" dirty="0"/>
              <a:t>n to Sitefinity.</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a:t>
            </a:fld>
            <a:endParaRPr lang="en-US" dirty="0"/>
          </a:p>
        </p:txBody>
      </p:sp>
    </p:spTree>
    <p:extLst>
      <p:ext uri="{BB962C8B-B14F-4D97-AF65-F5344CB8AC3E}">
        <p14:creationId xmlns:p14="http://schemas.microsoft.com/office/powerpoint/2010/main" val="16142677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89</a:t>
            </a:fld>
            <a:endParaRPr lang="en-US" dirty="0"/>
          </a:p>
        </p:txBody>
      </p:sp>
    </p:spTree>
    <p:extLst>
      <p:ext uri="{BB962C8B-B14F-4D97-AF65-F5344CB8AC3E}">
        <p14:creationId xmlns:p14="http://schemas.microsoft.com/office/powerpoint/2010/main" val="12350575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90</a:t>
            </a:fld>
            <a:endParaRPr lang="en-US" dirty="0"/>
          </a:p>
        </p:txBody>
      </p:sp>
    </p:spTree>
    <p:extLst>
      <p:ext uri="{BB962C8B-B14F-4D97-AF65-F5344CB8AC3E}">
        <p14:creationId xmlns:p14="http://schemas.microsoft.com/office/powerpoint/2010/main" val="412689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91</a:t>
            </a:fld>
            <a:endParaRPr lang="en-US" dirty="0"/>
          </a:p>
        </p:txBody>
      </p:sp>
    </p:spTree>
    <p:extLst>
      <p:ext uri="{BB962C8B-B14F-4D97-AF65-F5344CB8AC3E}">
        <p14:creationId xmlns:p14="http://schemas.microsoft.com/office/powerpoint/2010/main" val="29195585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92</a:t>
            </a:fld>
            <a:endParaRPr lang="en-US" dirty="0"/>
          </a:p>
        </p:txBody>
      </p:sp>
    </p:spTree>
    <p:extLst>
      <p:ext uri="{BB962C8B-B14F-4D97-AF65-F5344CB8AC3E}">
        <p14:creationId xmlns:p14="http://schemas.microsoft.com/office/powerpoint/2010/main" val="32719828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93</a:t>
            </a:fld>
            <a:endParaRPr lang="en-US" dirty="0"/>
          </a:p>
        </p:txBody>
      </p:sp>
    </p:spTree>
    <p:extLst>
      <p:ext uri="{BB962C8B-B14F-4D97-AF65-F5344CB8AC3E}">
        <p14:creationId xmlns:p14="http://schemas.microsoft.com/office/powerpoint/2010/main" val="1639314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94</a:t>
            </a:fld>
            <a:endParaRPr lang="en-US" dirty="0"/>
          </a:p>
        </p:txBody>
      </p:sp>
    </p:spTree>
    <p:extLst>
      <p:ext uri="{BB962C8B-B14F-4D97-AF65-F5344CB8AC3E}">
        <p14:creationId xmlns:p14="http://schemas.microsoft.com/office/powerpoint/2010/main" val="20950906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t>Which fields would be required, to display such content?</a:t>
            </a:r>
          </a:p>
          <a:p>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Note:</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On click – content is opened with more text.</a:t>
            </a:r>
          </a:p>
          <a:p>
            <a:r>
              <a:rPr lang="en-US" sz="1200" b="1" i="0" kern="1200" dirty="0">
                <a:solidFill>
                  <a:schemeClr val="tx1"/>
                </a:solidFill>
                <a:effectLst/>
                <a:latin typeface="Arial" charset="0"/>
                <a:ea typeface="+mn-ea"/>
                <a:cs typeface="+mn-cs"/>
              </a:rPr>
              <a:t>Note – board of directors' tab vs executive management tab? Why not using taxonomies for this? </a:t>
            </a:r>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95</a:t>
            </a:fld>
            <a:endParaRPr lang="en-US" dirty="0"/>
          </a:p>
        </p:txBody>
      </p:sp>
    </p:spTree>
    <p:extLst>
      <p:ext uri="{BB962C8B-B14F-4D97-AF65-F5344CB8AC3E}">
        <p14:creationId xmlns:p14="http://schemas.microsoft.com/office/powerpoint/2010/main" val="1785604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96</a:t>
            </a:fld>
            <a:endParaRPr lang="en-US" dirty="0"/>
          </a:p>
        </p:txBody>
      </p:sp>
    </p:spTree>
    <p:extLst>
      <p:ext uri="{BB962C8B-B14F-4D97-AF65-F5344CB8AC3E}">
        <p14:creationId xmlns:p14="http://schemas.microsoft.com/office/powerpoint/2010/main" val="2770865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After this add Core Widget Templates</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97</a:t>
            </a:fld>
            <a:endParaRPr lang="en-US" dirty="0"/>
          </a:p>
        </p:txBody>
      </p:sp>
    </p:spTree>
    <p:extLst>
      <p:ext uri="{BB962C8B-B14F-4D97-AF65-F5344CB8AC3E}">
        <p14:creationId xmlns:p14="http://schemas.microsoft.com/office/powerpoint/2010/main" val="30996745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98</a:t>
            </a:fld>
            <a:endParaRPr lang="en-US" dirty="0"/>
          </a:p>
        </p:txBody>
      </p:sp>
    </p:spTree>
    <p:extLst>
      <p:ext uri="{BB962C8B-B14F-4D97-AF65-F5344CB8AC3E}">
        <p14:creationId xmlns:p14="http://schemas.microsoft.com/office/powerpoint/2010/main" val="2628931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a:t>
            </a:fld>
            <a:endParaRPr lang="en-US" dirty="0"/>
          </a:p>
        </p:txBody>
      </p:sp>
    </p:spTree>
    <p:extLst>
      <p:ext uri="{BB962C8B-B14F-4D97-AF65-F5344CB8AC3E}">
        <p14:creationId xmlns:p14="http://schemas.microsoft.com/office/powerpoint/2010/main" val="4032826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66BC93-3A1D-4761-BC2B-54FAEF3118A6}"/>
              </a:ext>
            </a:extLst>
          </p:cNvPr>
          <p:cNvSpPr>
            <a:spLocks noGrp="1"/>
          </p:cNvSpPr>
          <p:nvPr>
            <p:ph type="body" idx="1"/>
          </p:nvPr>
        </p:nvSpPr>
        <p:spPr/>
        <p:txBody>
          <a:bodyPr/>
          <a:lstStyle/>
          <a:p>
            <a:r>
              <a:rPr lang="en-US" dirty="0"/>
              <a:t>PDF is also an option. Check my blog post: </a:t>
            </a:r>
            <a:r>
              <a:rPr lang="en-US" dirty="0">
                <a:hlinkClick r:id="rId3"/>
              </a:rPr>
              <a:t>https://www.sitefinitytipsandtricks.net/2015/03/12/form-entry-pdf-export/</a:t>
            </a:r>
            <a:r>
              <a:rPr lang="en-US" dirty="0"/>
              <a:t>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103</a:t>
            </a:fld>
            <a:endParaRPr lang="en-US" dirty="0"/>
          </a:p>
        </p:txBody>
      </p:sp>
    </p:spTree>
    <p:extLst>
      <p:ext uri="{BB962C8B-B14F-4D97-AF65-F5344CB8AC3E}">
        <p14:creationId xmlns:p14="http://schemas.microsoft.com/office/powerpoint/2010/main" val="1944167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8524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105</a:t>
            </a:fld>
            <a:endParaRPr lang="en-US" dirty="0"/>
          </a:p>
        </p:txBody>
      </p:sp>
    </p:spTree>
    <p:extLst>
      <p:ext uri="{BB962C8B-B14F-4D97-AF65-F5344CB8AC3E}">
        <p14:creationId xmlns:p14="http://schemas.microsoft.com/office/powerpoint/2010/main" val="29838817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3102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107</a:t>
            </a:fld>
            <a:endParaRPr lang="en-US" dirty="0"/>
          </a:p>
        </p:txBody>
      </p:sp>
    </p:spTree>
    <p:extLst>
      <p:ext uri="{BB962C8B-B14F-4D97-AF65-F5344CB8AC3E}">
        <p14:creationId xmlns:p14="http://schemas.microsoft.com/office/powerpoint/2010/main" val="15430946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50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Quick introduction lesson. </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a:t>
            </a:fld>
            <a:endParaRPr lang="en-US" dirty="0"/>
          </a:p>
        </p:txBody>
      </p:sp>
    </p:spTree>
    <p:extLst>
      <p:ext uri="{BB962C8B-B14F-4D97-AF65-F5344CB8AC3E}">
        <p14:creationId xmlns:p14="http://schemas.microsoft.com/office/powerpoint/2010/main" val="1409468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r>
              <a:rPr lang="en-US" b="1" dirty="0"/>
              <a:t>Create Custom widget using News API </a:t>
            </a:r>
          </a:p>
        </p:txBody>
      </p:sp>
    </p:spTree>
    <p:extLst>
      <p:ext uri="{BB962C8B-B14F-4D97-AF65-F5344CB8AC3E}">
        <p14:creationId xmlns:p14="http://schemas.microsoft.com/office/powerpoint/2010/main" val="2407866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30002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111</a:t>
            </a:fld>
            <a:endParaRPr lang="en-US" dirty="0"/>
          </a:p>
        </p:txBody>
      </p:sp>
    </p:spTree>
    <p:extLst>
      <p:ext uri="{BB962C8B-B14F-4D97-AF65-F5344CB8AC3E}">
        <p14:creationId xmlns:p14="http://schemas.microsoft.com/office/powerpoint/2010/main" val="8098131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70726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r>
              <a:rPr lang="en-US" b="1" dirty="0"/>
              <a:t>Create a Custom Widget in Core </a:t>
            </a:r>
          </a:p>
        </p:txBody>
      </p:sp>
    </p:spTree>
    <p:extLst>
      <p:ext uri="{BB962C8B-B14F-4D97-AF65-F5344CB8AC3E}">
        <p14:creationId xmlns:p14="http://schemas.microsoft.com/office/powerpoint/2010/main" val="569502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114</a:t>
            </a:fld>
            <a:endParaRPr lang="en-US" dirty="0"/>
          </a:p>
        </p:txBody>
      </p:sp>
    </p:spTree>
    <p:extLst>
      <p:ext uri="{BB962C8B-B14F-4D97-AF65-F5344CB8AC3E}">
        <p14:creationId xmlns:p14="http://schemas.microsoft.com/office/powerpoint/2010/main" val="34895334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1" dirty="0"/>
              <a:t>Add only 1 image for banner and Multiple files for related documents.</a:t>
            </a:r>
          </a:p>
          <a:p>
            <a:endParaRPr lang="en-US" sz="2800" b="1" dirty="0"/>
          </a:p>
          <a:p>
            <a:r>
              <a:rPr lang="en-US" sz="2800" b="1"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115</a:t>
            </a:fld>
            <a:endParaRPr lang="en-US" dirty="0"/>
          </a:p>
        </p:txBody>
      </p:sp>
    </p:spTree>
    <p:extLst>
      <p:ext uri="{BB962C8B-B14F-4D97-AF65-F5344CB8AC3E}">
        <p14:creationId xmlns:p14="http://schemas.microsoft.com/office/powerpoint/2010/main" val="29849120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5563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482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Заглавен слайд">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69666" y="1767105"/>
            <a:ext cx="5719159" cy="4756164"/>
          </a:xfrm>
          <a:prstGeom prst="rect">
            <a:avLst/>
          </a:prstGeom>
        </p:spPr>
      </p:pic>
      <p:sp>
        <p:nvSpPr>
          <p:cNvPr id="9"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265" y="479473"/>
            <a:ext cx="3298265" cy="1099423"/>
          </a:xfrm>
          <a:prstGeom prst="rect">
            <a:avLst/>
          </a:prstGeom>
        </p:spPr>
      </p:pic>
      <p:sp>
        <p:nvSpPr>
          <p:cNvPr id="16"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lvl1pPr>
          </a:lstStyle>
          <a:p>
            <a:pPr lvl="0"/>
            <a:r>
              <a:rPr lang="en-US" dirty="0"/>
              <a:t>Date</a:t>
            </a:r>
          </a:p>
        </p:txBody>
      </p:sp>
    </p:spTree>
  </p:cSld>
  <p:clrMapOvr>
    <a:masterClrMapping/>
  </p:clrMapOvr>
  <p:extLst>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813" y="1200150"/>
            <a:ext cx="5385514"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557813" y="1991189"/>
            <a:ext cx="5385514"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5" name="Text Placeholder 4"/>
          <p:cNvSpPr>
            <a:spLocks noGrp="1"/>
          </p:cNvSpPr>
          <p:nvPr>
            <p:ph type="body" sz="quarter" idx="3"/>
          </p:nvPr>
        </p:nvSpPr>
        <p:spPr>
          <a:xfrm>
            <a:off x="6191754" y="1200150"/>
            <a:ext cx="5387630"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6191754" y="1991189"/>
            <a:ext cx="5387630"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Само заглавие">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2759" y="1200150"/>
            <a:ext cx="6527800" cy="5511800"/>
          </a:xfrm>
          <a:prstGeom prst="rect">
            <a:avLst/>
          </a:prstGeom>
        </p:spPr>
      </p:pic>
      <p:sp>
        <p:nvSpPr>
          <p:cNvPr id="11" name="Picture Placeholder 5"/>
          <p:cNvSpPr>
            <a:spLocks noGrp="1"/>
          </p:cNvSpPr>
          <p:nvPr>
            <p:ph type="pic" sz="quarter" idx="10" hasCustomPrompt="1"/>
          </p:nvPr>
        </p:nvSpPr>
        <p:spPr>
          <a:xfrm>
            <a:off x="6389644" y="1475610"/>
            <a:ext cx="5894029"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6072759" y="1200150"/>
            <a:ext cx="6527800" cy="5511800"/>
          </a:xfrm>
          <a:prstGeom prst="rect">
            <a:avLst/>
          </a:prstGeom>
        </p:spPr>
      </p:pic>
      <p:pic>
        <p:nvPicPr>
          <p:cNvPr id="7" name="Picture 6"/>
          <p:cNvPicPr>
            <a:picLocks noChangeAspect="1"/>
          </p:cNvPicPr>
          <p:nvPr/>
        </p:nvPicPr>
        <p:blipFill>
          <a:blip r:embed="rId2"/>
          <a:stretch>
            <a:fillRect/>
          </a:stretch>
        </p:blipFill>
        <p:spPr>
          <a:xfrm>
            <a:off x="6072759" y="1200150"/>
            <a:ext cx="6527800" cy="55118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5109" y="1231900"/>
            <a:ext cx="7124700" cy="4394200"/>
          </a:xfrm>
          <a:prstGeom prst="rect">
            <a:avLst/>
          </a:prstGeom>
        </p:spPr>
      </p:pic>
      <p:sp>
        <p:nvSpPr>
          <p:cNvPr id="11" name="Picture Placeholder 5"/>
          <p:cNvSpPr>
            <a:spLocks noGrp="1"/>
          </p:cNvSpPr>
          <p:nvPr>
            <p:ph type="pic" sz="quarter" idx="10" hasCustomPrompt="1"/>
          </p:nvPr>
        </p:nvSpPr>
        <p:spPr>
          <a:xfrm>
            <a:off x="6948525" y="1538230"/>
            <a:ext cx="5217868"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5995109" y="1231900"/>
            <a:ext cx="7124700" cy="4394200"/>
          </a:xfrm>
          <a:prstGeom prst="rect">
            <a:avLst/>
          </a:prstGeom>
        </p:spPr>
      </p:pic>
      <p:pic>
        <p:nvPicPr>
          <p:cNvPr id="7" name="Picture 6"/>
          <p:cNvPicPr>
            <a:picLocks noChangeAspect="1"/>
          </p:cNvPicPr>
          <p:nvPr/>
        </p:nvPicPr>
        <p:blipFill>
          <a:blip r:embed="rId2"/>
          <a:stretch>
            <a:fillRect/>
          </a:stretch>
        </p:blipFill>
        <p:spPr>
          <a:xfrm>
            <a:off x="5995109" y="1231900"/>
            <a:ext cx="7124700" cy="4394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68947" y="1079291"/>
            <a:ext cx="3937255" cy="5439329"/>
          </a:xfrm>
          <a:prstGeom prst="rect">
            <a:avLst/>
          </a:prstGeom>
        </p:spPr>
      </p:pic>
      <p:sp>
        <p:nvSpPr>
          <p:cNvPr id="11" name="Picture Placeholder 5"/>
          <p:cNvSpPr>
            <a:spLocks noGrp="1"/>
          </p:cNvSpPr>
          <p:nvPr>
            <p:ph type="pic" sz="quarter" idx="10" hasCustomPrompt="1"/>
          </p:nvPr>
        </p:nvSpPr>
        <p:spPr>
          <a:xfrm>
            <a:off x="8094391" y="1643308"/>
            <a:ext cx="2989882"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7568947" y="1079291"/>
            <a:ext cx="3937255" cy="5439329"/>
          </a:xfrm>
          <a:prstGeom prst="rect">
            <a:avLst/>
          </a:prstGeom>
        </p:spPr>
      </p:pic>
      <p:pic>
        <p:nvPicPr>
          <p:cNvPr id="7" name="Picture 6"/>
          <p:cNvPicPr>
            <a:picLocks noChangeAspect="1"/>
          </p:cNvPicPr>
          <p:nvPr/>
        </p:nvPicPr>
        <p:blipFill>
          <a:blip r:embed="rId2"/>
          <a:stretch>
            <a:fillRect/>
          </a:stretch>
        </p:blipFill>
        <p:spPr>
          <a:xfrm>
            <a:off x="7568946" y="1079291"/>
            <a:ext cx="3937255" cy="543932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48954" y="1038225"/>
            <a:ext cx="2628900" cy="5334000"/>
          </a:xfrm>
          <a:prstGeom prst="rect">
            <a:avLst/>
          </a:prstGeom>
        </p:spPr>
      </p:pic>
      <p:sp>
        <p:nvSpPr>
          <p:cNvPr id="8" name="Picture Placeholder 1"/>
          <p:cNvSpPr>
            <a:spLocks noGrp="1"/>
          </p:cNvSpPr>
          <p:nvPr>
            <p:ph type="pic" sz="quarter" idx="12" hasCustomPrompt="1"/>
          </p:nvPr>
        </p:nvSpPr>
        <p:spPr>
          <a:xfrm>
            <a:off x="8718699" y="1686094"/>
            <a:ext cx="2296633"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8548954" y="1038225"/>
            <a:ext cx="2628900" cy="5334000"/>
          </a:xfrm>
          <a:prstGeom prst="rect">
            <a:avLst/>
          </a:prstGeom>
        </p:spPr>
      </p:pic>
      <p:pic>
        <p:nvPicPr>
          <p:cNvPr id="7" name="Picture 6"/>
          <p:cNvPicPr>
            <a:picLocks noChangeAspect="1"/>
          </p:cNvPicPr>
          <p:nvPr/>
        </p:nvPicPr>
        <p:blipFill>
          <a:blip r:embed="rId2"/>
          <a:stretch>
            <a:fillRect/>
          </a:stretch>
        </p:blipFill>
        <p:spPr>
          <a:xfrm>
            <a:off x="8548953" y="1038225"/>
            <a:ext cx="2628900" cy="533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037" y="2572485"/>
            <a:ext cx="1864075" cy="2172674"/>
          </a:xfrm>
          <a:prstGeom prst="roundRect">
            <a:avLst>
              <a:gd name="adj" fmla="val 5188"/>
            </a:avLst>
          </a:prstGeom>
          <a:ln>
            <a:noFill/>
          </a:ln>
        </p:spPr>
        <p:txBody>
          <a:bodyPr/>
          <a:lstStyle>
            <a:lvl1pPr marL="0" indent="0">
              <a:buNone/>
              <a:defRPr/>
            </a:lvl1pPr>
          </a:lstStyle>
          <a:p>
            <a:pPr lvl="0"/>
            <a:r>
              <a:rPr lang="bg-BG" noProof="0"/>
              <a:t>Щракнете върху иконата, за да добавите картина</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1441" y="2569782"/>
            <a:ext cx="1837863"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14" name="Picture Placeholder 4"/>
          <p:cNvSpPr>
            <a:spLocks noGrp="1"/>
          </p:cNvSpPr>
          <p:nvPr>
            <p:ph type="pic" sz="quarter" idx="12"/>
          </p:nvPr>
        </p:nvSpPr>
        <p:spPr>
          <a:xfrm>
            <a:off x="8551314" y="2562540"/>
            <a:ext cx="1813408"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8" y="2192529"/>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0"/>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2506" y="1"/>
            <a:ext cx="4886321"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842986"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3069"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4910669" y="3676529"/>
            <a:ext cx="6468533" cy="1089529"/>
          </a:xfrm>
          <a:prstGeom prst="rect">
            <a:avLst/>
          </a:prstGeom>
        </p:spPr>
        <p:txBody>
          <a:bodyPr/>
          <a:lstStyle>
            <a:lvl1pPr>
              <a:defRPr sz="3598" b="1">
                <a:solidFill>
                  <a:schemeClr val="tx1"/>
                </a:solidFill>
              </a:defRPr>
            </a:lvl1pPr>
          </a:lstStyle>
          <a:p>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2"/>
            <a:ext cx="12188825" cy="6983491"/>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4" name="Picture Placeholder 4"/>
          <p:cNvSpPr>
            <a:spLocks noGrp="1"/>
          </p:cNvSpPr>
          <p:nvPr>
            <p:ph type="pic" sz="quarter" idx="10" hasCustomPrompt="1"/>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bg-BG" noProof="0"/>
              <a:t>Щракнете върху иконата, за да добавите картина</a:t>
            </a:r>
            <a:endParaRPr lang="en-US" noProof="0"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3616" y="627814"/>
            <a:ext cx="6383257"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p:nvPr>
        </p:nvSpPr>
        <p:spPr>
          <a:xfrm>
            <a:off x="557815" y="488362"/>
            <a:ext cx="10948387" cy="590931"/>
          </a:xfrm>
          <a:prstGeom prst="rect">
            <a:avLst/>
          </a:prstGeom>
        </p:spPr>
        <p:txBody>
          <a:bodyPr/>
          <a:lstStyle>
            <a:lvl1pPr>
              <a:defRPr sz="3598" b="1">
                <a:solidFill>
                  <a:schemeClr val="tx1"/>
                </a:solidFill>
              </a:defRPr>
            </a:lvl1pPr>
          </a:lstStyle>
          <a:p>
            <a:r>
              <a:rPr lang="bg-BG"/>
              <a:t>Редакт. стил загл. образец</a:t>
            </a:r>
            <a:endParaRPr lang="en-US" dirty="0"/>
          </a:p>
        </p:txBody>
      </p:sp>
      <p:sp>
        <p:nvSpPr>
          <p:cNvPr id="9" name="Text Placeholder 2"/>
          <p:cNvSpPr>
            <a:spLocks noGrp="1"/>
          </p:cNvSpPr>
          <p:nvPr>
            <p:ph type="body" sz="quarter" idx="14" hasCustomPrompt="1"/>
          </p:nvPr>
        </p:nvSpPr>
        <p:spPr>
          <a:xfrm>
            <a:off x="557213" y="1168400"/>
            <a:ext cx="4598987"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122" y="2840458"/>
            <a:ext cx="771152"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5343" y="2461461"/>
            <a:ext cx="981109"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122" y="3353747"/>
            <a:ext cx="315917"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4851" y="2813484"/>
            <a:ext cx="5029463" cy="120089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Заглавен слайд">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69666" y="1767105"/>
            <a:ext cx="5719159" cy="4756164"/>
          </a:xfrm>
          <a:prstGeom prst="rect">
            <a:avLst/>
          </a:prstGeom>
        </p:spPr>
      </p:pic>
      <p:sp>
        <p:nvSpPr>
          <p:cNvPr id="9"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265" y="479473"/>
            <a:ext cx="3298265" cy="1099423"/>
          </a:xfrm>
          <a:prstGeom prst="rect">
            <a:avLst/>
          </a:prstGeom>
        </p:spPr>
      </p:pic>
      <p:sp>
        <p:nvSpPr>
          <p:cNvPr id="16"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lvl1pPr>
          </a:lstStyle>
          <a:p>
            <a:pPr lvl="0"/>
            <a:r>
              <a:rPr lang="en-US" dirty="0"/>
              <a:t>Date</a:t>
            </a:r>
          </a:p>
        </p:txBody>
      </p:sp>
    </p:spTree>
    <p:extLst>
      <p:ext uri="{BB962C8B-B14F-4D97-AF65-F5344CB8AC3E}">
        <p14:creationId xmlns:p14="http://schemas.microsoft.com/office/powerpoint/2010/main" val="990384031"/>
      </p:ext>
    </p:extLst>
  </p:cSld>
  <p:clrMapOvr>
    <a:masterClrMapping/>
  </p:clrMapOvr>
  <p:extLst>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2"/>
            <a:ext cx="12188825" cy="6983491"/>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876428524"/>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2675" cy="6929027"/>
          </a:xfrm>
          <a:prstGeom prst="rect">
            <a:avLst/>
          </a:prstGeom>
        </p:spPr>
      </p:pic>
      <p:pic>
        <p:nvPicPr>
          <p:cNvPr id="10" name="Picture 9"/>
          <p:cNvPicPr>
            <a:picLocks noChangeAspect="1"/>
          </p:cNvPicPr>
          <p:nvPr userDrawn="1"/>
        </p:nvPicPr>
        <p:blipFill>
          <a:blip r:embed="rId3"/>
          <a:stretch>
            <a:fillRect/>
          </a:stretch>
        </p:blipFill>
        <p:spPr>
          <a:xfrm>
            <a:off x="239711" y="255589"/>
            <a:ext cx="2500315" cy="833439"/>
          </a:xfrm>
          <a:prstGeom prst="rect">
            <a:avLst/>
          </a:prstGeom>
        </p:spPr>
      </p:pic>
      <p:sp>
        <p:nvSpPr>
          <p:cNvPr id="14" name="Title 1"/>
          <p:cNvSpPr>
            <a:spLocks noGrp="1"/>
          </p:cNvSpPr>
          <p:nvPr>
            <p:ph type="title" hasCustomPrompt="1"/>
          </p:nvPr>
        </p:nvSpPr>
        <p:spPr>
          <a:xfrm>
            <a:off x="795338" y="2828839"/>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39091070"/>
      </p:ext>
    </p:extLst>
  </p:cSld>
  <p:clrMapOvr>
    <a:masterClrMapping/>
  </p:clrMapOvr>
  <p:extLst>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88825" cy="6856214"/>
          </a:xfrm>
          <a:prstGeom prst="rect">
            <a:avLst/>
          </a:prstGeom>
        </p:spPr>
      </p:pic>
      <p:sp>
        <p:nvSpPr>
          <p:cNvPr id="19"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03B8A6D2-6C6C-CD48-B1AC-C778EA97E3CB}"/>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1806018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2675" cy="6929027"/>
          </a:xfrm>
          <a:prstGeom prst="rect">
            <a:avLst/>
          </a:prstGeom>
        </p:spPr>
      </p:pic>
      <p:pic>
        <p:nvPicPr>
          <p:cNvPr id="10" name="Picture 9"/>
          <p:cNvPicPr>
            <a:picLocks noChangeAspect="1"/>
          </p:cNvPicPr>
          <p:nvPr userDrawn="1"/>
        </p:nvPicPr>
        <p:blipFill>
          <a:blip r:embed="rId3"/>
          <a:stretch>
            <a:fillRect/>
          </a:stretch>
        </p:blipFill>
        <p:spPr>
          <a:xfrm>
            <a:off x="239711" y="255589"/>
            <a:ext cx="2500315" cy="833439"/>
          </a:xfrm>
          <a:prstGeom prst="rect">
            <a:avLst/>
          </a:prstGeom>
        </p:spPr>
      </p:pic>
      <p:sp>
        <p:nvSpPr>
          <p:cNvPr id="14" name="Title 1"/>
          <p:cNvSpPr>
            <a:spLocks noGrp="1"/>
          </p:cNvSpPr>
          <p:nvPr>
            <p:ph type="title" hasCustomPrompt="1"/>
          </p:nvPr>
        </p:nvSpPr>
        <p:spPr>
          <a:xfrm>
            <a:off x="795338" y="2828839"/>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25" cy="6856214"/>
          </a:xfrm>
          <a:prstGeom prst="rect">
            <a:avLst/>
          </a:prstGeom>
        </p:spPr>
      </p:pic>
      <p:sp>
        <p:nvSpPr>
          <p:cNvPr id="12"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5759D251-767E-8F46-A657-3E2188A26B6F}"/>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2800464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2" y="25400"/>
            <a:ext cx="12188825"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2" y="4"/>
            <a:ext cx="12188825" cy="5075939"/>
          </a:xfrm>
          <a:prstGeom prst="rect">
            <a:avLst/>
          </a:prstGeom>
        </p:spPr>
      </p:pic>
      <p:sp>
        <p:nvSpPr>
          <p:cNvPr id="16" name="Triangle 7"/>
          <p:cNvSpPr/>
          <p:nvPr userDrawn="1"/>
        </p:nvSpPr>
        <p:spPr bwMode="auto">
          <a:xfrm>
            <a:off x="7784658" y="4381017"/>
            <a:ext cx="4404167" cy="2476983"/>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6"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7" name="Rectangle 5">
            <a:extLst>
              <a:ext uri="{FF2B5EF4-FFF2-40B4-BE49-F238E27FC236}">
                <a16:creationId xmlns:a16="http://schemas.microsoft.com/office/drawing/2014/main" id="{D3C3B217-9780-A542-9931-8F281F11FFDC}"/>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930158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814" y="1200154"/>
            <a:ext cx="10948386"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extLst>
      <p:ext uri="{BB962C8B-B14F-4D97-AF65-F5344CB8AC3E}">
        <p14:creationId xmlns:p14="http://schemas.microsoft.com/office/powerpoint/2010/main" val="694301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200154"/>
            <a:ext cx="10948388"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bg-BG"/>
              <a:t>Щракнете, за да редактирате стиловете на текста в образеца</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7370839"/>
      </p:ext>
    </p:extLst>
  </p:cSld>
  <p:clrMapOvr>
    <a:masterClrMapping/>
  </p:clrMapOvr>
  <p:extLst>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815" y="488362"/>
            <a:ext cx="10948387"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10948386"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bg-BG" sz="2798"/>
              <a:t>Щракнете, за да редактирате стиловете на текста в образеца</a:t>
            </a:r>
          </a:p>
          <a:p>
            <a:pPr lvl="1"/>
            <a:r>
              <a:rPr lang="bg-BG" sz="2798"/>
              <a:t>Второ ниво</a:t>
            </a:r>
          </a:p>
          <a:p>
            <a:pPr lvl="2"/>
            <a:r>
              <a:rPr lang="bg-BG" sz="2798"/>
              <a:t>Трето ниво</a:t>
            </a:r>
          </a:p>
        </p:txBody>
      </p:sp>
    </p:spTree>
    <p:extLst>
      <p:ext uri="{BB962C8B-B14F-4D97-AF65-F5344CB8AC3E}">
        <p14:creationId xmlns:p14="http://schemas.microsoft.com/office/powerpoint/2010/main" val="878622786"/>
      </p:ext>
    </p:extLst>
  </p:cSld>
  <p:clrMapOvr>
    <a:masterClrMapping/>
  </p:clrMapOvr>
  <p:extLst>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813" y="1200150"/>
            <a:ext cx="5385514"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557813" y="1991189"/>
            <a:ext cx="5385514"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5" name="Text Placeholder 4"/>
          <p:cNvSpPr>
            <a:spLocks noGrp="1"/>
          </p:cNvSpPr>
          <p:nvPr>
            <p:ph type="body" sz="quarter" idx="3"/>
          </p:nvPr>
        </p:nvSpPr>
        <p:spPr>
          <a:xfrm>
            <a:off x="6191754" y="1200150"/>
            <a:ext cx="5387630"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6191754" y="1991189"/>
            <a:ext cx="5387630"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8503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Само заглавие">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25455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676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2759" y="1200150"/>
            <a:ext cx="6527800" cy="5511800"/>
          </a:xfrm>
          <a:prstGeom prst="rect">
            <a:avLst/>
          </a:prstGeom>
        </p:spPr>
      </p:pic>
      <p:sp>
        <p:nvSpPr>
          <p:cNvPr id="11" name="Picture Placeholder 5"/>
          <p:cNvSpPr>
            <a:spLocks noGrp="1"/>
          </p:cNvSpPr>
          <p:nvPr>
            <p:ph type="pic" sz="quarter" idx="10" hasCustomPrompt="1"/>
          </p:nvPr>
        </p:nvSpPr>
        <p:spPr>
          <a:xfrm>
            <a:off x="6389644" y="1475610"/>
            <a:ext cx="5894029"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6072759" y="1200150"/>
            <a:ext cx="6527800" cy="5511800"/>
          </a:xfrm>
          <a:prstGeom prst="rect">
            <a:avLst/>
          </a:prstGeom>
        </p:spPr>
      </p:pic>
      <p:pic>
        <p:nvPicPr>
          <p:cNvPr id="7" name="Picture 6"/>
          <p:cNvPicPr>
            <a:picLocks noChangeAspect="1"/>
          </p:cNvPicPr>
          <p:nvPr/>
        </p:nvPicPr>
        <p:blipFill>
          <a:blip r:embed="rId2"/>
          <a:stretch>
            <a:fillRect/>
          </a:stretch>
        </p:blipFill>
        <p:spPr>
          <a:xfrm>
            <a:off x="6072759" y="1200150"/>
            <a:ext cx="6527800" cy="5511800"/>
          </a:xfrm>
          <a:prstGeom prst="rect">
            <a:avLst/>
          </a:prstGeom>
        </p:spPr>
      </p:pic>
    </p:spTree>
    <p:extLst>
      <p:ext uri="{BB962C8B-B14F-4D97-AF65-F5344CB8AC3E}">
        <p14:creationId xmlns:p14="http://schemas.microsoft.com/office/powerpoint/2010/main" val="530989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5109" y="1231900"/>
            <a:ext cx="7124700" cy="4394200"/>
          </a:xfrm>
          <a:prstGeom prst="rect">
            <a:avLst/>
          </a:prstGeom>
        </p:spPr>
      </p:pic>
      <p:sp>
        <p:nvSpPr>
          <p:cNvPr id="11" name="Picture Placeholder 5"/>
          <p:cNvSpPr>
            <a:spLocks noGrp="1"/>
          </p:cNvSpPr>
          <p:nvPr>
            <p:ph type="pic" sz="quarter" idx="10" hasCustomPrompt="1"/>
          </p:nvPr>
        </p:nvSpPr>
        <p:spPr>
          <a:xfrm>
            <a:off x="6948525" y="1538230"/>
            <a:ext cx="5217868"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5995109" y="1231900"/>
            <a:ext cx="7124700" cy="4394200"/>
          </a:xfrm>
          <a:prstGeom prst="rect">
            <a:avLst/>
          </a:prstGeom>
        </p:spPr>
      </p:pic>
      <p:pic>
        <p:nvPicPr>
          <p:cNvPr id="7" name="Picture 6"/>
          <p:cNvPicPr>
            <a:picLocks noChangeAspect="1"/>
          </p:cNvPicPr>
          <p:nvPr/>
        </p:nvPicPr>
        <p:blipFill>
          <a:blip r:embed="rId2"/>
          <a:stretch>
            <a:fillRect/>
          </a:stretch>
        </p:blipFill>
        <p:spPr>
          <a:xfrm>
            <a:off x="5995109" y="1231900"/>
            <a:ext cx="7124700" cy="4394200"/>
          </a:xfrm>
          <a:prstGeom prst="rect">
            <a:avLst/>
          </a:prstGeom>
        </p:spPr>
      </p:pic>
    </p:spTree>
    <p:extLst>
      <p:ext uri="{BB962C8B-B14F-4D97-AF65-F5344CB8AC3E}">
        <p14:creationId xmlns:p14="http://schemas.microsoft.com/office/powerpoint/2010/main" val="103784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88825" cy="6856214"/>
          </a:xfrm>
          <a:prstGeom prst="rect">
            <a:avLst/>
          </a:prstGeom>
        </p:spPr>
      </p:pic>
      <p:sp>
        <p:nvSpPr>
          <p:cNvPr id="19"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03B8A6D2-6C6C-CD48-B1AC-C778EA97E3CB}"/>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68947" y="1079291"/>
            <a:ext cx="3937255" cy="5439329"/>
          </a:xfrm>
          <a:prstGeom prst="rect">
            <a:avLst/>
          </a:prstGeom>
        </p:spPr>
      </p:pic>
      <p:sp>
        <p:nvSpPr>
          <p:cNvPr id="11" name="Picture Placeholder 5"/>
          <p:cNvSpPr>
            <a:spLocks noGrp="1"/>
          </p:cNvSpPr>
          <p:nvPr>
            <p:ph type="pic" sz="quarter" idx="10" hasCustomPrompt="1"/>
          </p:nvPr>
        </p:nvSpPr>
        <p:spPr>
          <a:xfrm>
            <a:off x="8094391" y="1643308"/>
            <a:ext cx="2989882"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7568947" y="1079291"/>
            <a:ext cx="3937255" cy="5439329"/>
          </a:xfrm>
          <a:prstGeom prst="rect">
            <a:avLst/>
          </a:prstGeom>
        </p:spPr>
      </p:pic>
      <p:pic>
        <p:nvPicPr>
          <p:cNvPr id="7" name="Picture 6"/>
          <p:cNvPicPr>
            <a:picLocks noChangeAspect="1"/>
          </p:cNvPicPr>
          <p:nvPr/>
        </p:nvPicPr>
        <p:blipFill>
          <a:blip r:embed="rId2"/>
          <a:stretch>
            <a:fillRect/>
          </a:stretch>
        </p:blipFill>
        <p:spPr>
          <a:xfrm>
            <a:off x="7568946" y="1079291"/>
            <a:ext cx="3937255" cy="5439329"/>
          </a:xfrm>
          <a:prstGeom prst="rect">
            <a:avLst/>
          </a:prstGeom>
        </p:spPr>
      </p:pic>
    </p:spTree>
    <p:extLst>
      <p:ext uri="{BB962C8B-B14F-4D97-AF65-F5344CB8AC3E}">
        <p14:creationId xmlns:p14="http://schemas.microsoft.com/office/powerpoint/2010/main" val="33320740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48954" y="1038225"/>
            <a:ext cx="2628900" cy="5334000"/>
          </a:xfrm>
          <a:prstGeom prst="rect">
            <a:avLst/>
          </a:prstGeom>
        </p:spPr>
      </p:pic>
      <p:sp>
        <p:nvSpPr>
          <p:cNvPr id="8" name="Picture Placeholder 1"/>
          <p:cNvSpPr>
            <a:spLocks noGrp="1"/>
          </p:cNvSpPr>
          <p:nvPr>
            <p:ph type="pic" sz="quarter" idx="12" hasCustomPrompt="1"/>
          </p:nvPr>
        </p:nvSpPr>
        <p:spPr>
          <a:xfrm>
            <a:off x="8718699" y="1686094"/>
            <a:ext cx="2296633"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8548954" y="1038225"/>
            <a:ext cx="2628900" cy="5334000"/>
          </a:xfrm>
          <a:prstGeom prst="rect">
            <a:avLst/>
          </a:prstGeom>
        </p:spPr>
      </p:pic>
      <p:pic>
        <p:nvPicPr>
          <p:cNvPr id="7" name="Picture 6"/>
          <p:cNvPicPr>
            <a:picLocks noChangeAspect="1"/>
          </p:cNvPicPr>
          <p:nvPr/>
        </p:nvPicPr>
        <p:blipFill>
          <a:blip r:embed="rId2"/>
          <a:stretch>
            <a:fillRect/>
          </a:stretch>
        </p:blipFill>
        <p:spPr>
          <a:xfrm>
            <a:off x="8548953" y="1038225"/>
            <a:ext cx="2628900" cy="5334000"/>
          </a:xfrm>
          <a:prstGeom prst="rect">
            <a:avLst/>
          </a:prstGeom>
        </p:spPr>
      </p:pic>
    </p:spTree>
    <p:extLst>
      <p:ext uri="{BB962C8B-B14F-4D97-AF65-F5344CB8AC3E}">
        <p14:creationId xmlns:p14="http://schemas.microsoft.com/office/powerpoint/2010/main" val="38864673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037" y="2572485"/>
            <a:ext cx="1864075" cy="2172674"/>
          </a:xfrm>
          <a:prstGeom prst="roundRect">
            <a:avLst>
              <a:gd name="adj" fmla="val 5188"/>
            </a:avLst>
          </a:prstGeom>
          <a:ln>
            <a:noFill/>
          </a:ln>
        </p:spPr>
        <p:txBody>
          <a:bodyPr/>
          <a:lstStyle>
            <a:lvl1pPr marL="0" indent="0">
              <a:buNone/>
              <a:defRPr/>
            </a:lvl1pPr>
          </a:lstStyle>
          <a:p>
            <a:pPr lvl="0"/>
            <a:r>
              <a:rPr lang="bg-BG" noProof="0"/>
              <a:t>Щракнете върху иконата, за да добавите картина</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1441" y="2569782"/>
            <a:ext cx="1837863"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14" name="Picture Placeholder 4"/>
          <p:cNvSpPr>
            <a:spLocks noGrp="1"/>
          </p:cNvSpPr>
          <p:nvPr>
            <p:ph type="pic" sz="quarter" idx="12"/>
          </p:nvPr>
        </p:nvSpPr>
        <p:spPr>
          <a:xfrm>
            <a:off x="8551314" y="2562540"/>
            <a:ext cx="1813408"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8" y="2192529"/>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0"/>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2750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2506" y="1"/>
            <a:ext cx="4886321"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842986"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extLst>
      <p:ext uri="{BB962C8B-B14F-4D97-AF65-F5344CB8AC3E}">
        <p14:creationId xmlns:p14="http://schemas.microsoft.com/office/powerpoint/2010/main" val="1966951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3069"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4910669" y="3676529"/>
            <a:ext cx="6468533" cy="1089529"/>
          </a:xfrm>
          <a:prstGeom prst="rect">
            <a:avLst/>
          </a:prstGeom>
        </p:spPr>
        <p:txBody>
          <a:bodyPr/>
          <a:lstStyle>
            <a:lvl1pPr>
              <a:defRPr sz="3598" b="1">
                <a:solidFill>
                  <a:schemeClr val="tx1"/>
                </a:solidFill>
              </a:defRPr>
            </a:lvl1pPr>
          </a:lstStyle>
          <a:p>
            <a:r>
              <a:rPr lang="en-US" dirty="0"/>
              <a:t>Click to Edit Master Text Style</a:t>
            </a:r>
          </a:p>
        </p:txBody>
      </p:sp>
    </p:spTree>
    <p:extLst>
      <p:ext uri="{BB962C8B-B14F-4D97-AF65-F5344CB8AC3E}">
        <p14:creationId xmlns:p14="http://schemas.microsoft.com/office/powerpoint/2010/main" val="1973174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extLst>
      <p:ext uri="{BB962C8B-B14F-4D97-AF65-F5344CB8AC3E}">
        <p14:creationId xmlns:p14="http://schemas.microsoft.com/office/powerpoint/2010/main" val="2102029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4" name="Picture Placeholder 4"/>
          <p:cNvSpPr>
            <a:spLocks noGrp="1"/>
          </p:cNvSpPr>
          <p:nvPr>
            <p:ph type="pic" sz="quarter" idx="10" hasCustomPrompt="1"/>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extLst>
      <p:ext uri="{BB962C8B-B14F-4D97-AF65-F5344CB8AC3E}">
        <p14:creationId xmlns:p14="http://schemas.microsoft.com/office/powerpoint/2010/main" val="27820175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bg-BG" noProof="0"/>
              <a:t>Щракнете върху иконата, за да добавите картина</a:t>
            </a:r>
            <a:endParaRPr lang="en-US" noProof="0"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extLst>
      <p:ext uri="{BB962C8B-B14F-4D97-AF65-F5344CB8AC3E}">
        <p14:creationId xmlns:p14="http://schemas.microsoft.com/office/powerpoint/2010/main" val="16327662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3616" y="627814"/>
            <a:ext cx="6383257"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p:nvPr>
        </p:nvSpPr>
        <p:spPr>
          <a:xfrm>
            <a:off x="557815" y="488362"/>
            <a:ext cx="10948387" cy="590931"/>
          </a:xfrm>
          <a:prstGeom prst="rect">
            <a:avLst/>
          </a:prstGeom>
        </p:spPr>
        <p:txBody>
          <a:bodyPr/>
          <a:lstStyle>
            <a:lvl1pPr>
              <a:defRPr sz="3598" b="1">
                <a:solidFill>
                  <a:schemeClr val="tx1"/>
                </a:solidFill>
              </a:defRPr>
            </a:lvl1pPr>
          </a:lstStyle>
          <a:p>
            <a:r>
              <a:rPr lang="bg-BG"/>
              <a:t>Редакт. стил загл. образец</a:t>
            </a:r>
            <a:endParaRPr lang="en-US" dirty="0"/>
          </a:p>
        </p:txBody>
      </p:sp>
      <p:sp>
        <p:nvSpPr>
          <p:cNvPr id="9" name="Text Placeholder 2"/>
          <p:cNvSpPr>
            <a:spLocks noGrp="1"/>
          </p:cNvSpPr>
          <p:nvPr>
            <p:ph type="body" sz="quarter" idx="14" hasCustomPrompt="1"/>
          </p:nvPr>
        </p:nvSpPr>
        <p:spPr>
          <a:xfrm>
            <a:off x="557213" y="1168400"/>
            <a:ext cx="4598987"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extLst>
      <p:ext uri="{BB962C8B-B14F-4D97-AF65-F5344CB8AC3E}">
        <p14:creationId xmlns:p14="http://schemas.microsoft.com/office/powerpoint/2010/main" val="9697823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extLst>
      <p:ext uri="{BB962C8B-B14F-4D97-AF65-F5344CB8AC3E}">
        <p14:creationId xmlns:p14="http://schemas.microsoft.com/office/powerpoint/2010/main" val="3167608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25" cy="6856214"/>
          </a:xfrm>
          <a:prstGeom prst="rect">
            <a:avLst/>
          </a:prstGeom>
        </p:spPr>
      </p:pic>
      <p:sp>
        <p:nvSpPr>
          <p:cNvPr id="12"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5759D251-767E-8F46-A657-3E2188A26B6F}"/>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122" y="2840458"/>
            <a:ext cx="771152"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5343" y="2461461"/>
            <a:ext cx="981109"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122" y="3353747"/>
            <a:ext cx="315917"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4851" y="2813484"/>
            <a:ext cx="5029463" cy="1200893"/>
          </a:xfrm>
          <a:prstGeom prst="rect">
            <a:avLst/>
          </a:prstGeom>
        </p:spPr>
      </p:pic>
    </p:spTree>
    <p:extLst>
      <p:ext uri="{BB962C8B-B14F-4D97-AF65-F5344CB8AC3E}">
        <p14:creationId xmlns:p14="http://schemas.microsoft.com/office/powerpoint/2010/main" val="1604964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2" y="25400"/>
            <a:ext cx="12188825"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2" y="4"/>
            <a:ext cx="12188825" cy="5075939"/>
          </a:xfrm>
          <a:prstGeom prst="rect">
            <a:avLst/>
          </a:prstGeom>
        </p:spPr>
      </p:pic>
      <p:sp>
        <p:nvSpPr>
          <p:cNvPr id="16" name="Triangle 7"/>
          <p:cNvSpPr/>
          <p:nvPr userDrawn="1"/>
        </p:nvSpPr>
        <p:spPr bwMode="auto">
          <a:xfrm>
            <a:off x="7784658" y="4381017"/>
            <a:ext cx="4404167" cy="2476983"/>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6"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7" name="Rectangle 5">
            <a:extLst>
              <a:ext uri="{FF2B5EF4-FFF2-40B4-BE49-F238E27FC236}">
                <a16:creationId xmlns:a16="http://schemas.microsoft.com/office/drawing/2014/main" id="{D3C3B217-9780-A542-9931-8F281F11FFDC}"/>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814" y="1200154"/>
            <a:ext cx="10948386"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200154"/>
            <a:ext cx="10948388"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bg-BG"/>
              <a:t>Щракнете, за да редактирате стиловете на текста в образеца</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815" y="488362"/>
            <a:ext cx="10948387"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10948386"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bg-BG" sz="2798"/>
              <a:t>Щракнете, за да редактирате стиловете на текста в образеца</a:t>
            </a:r>
          </a:p>
          <a:p>
            <a:pPr lvl="1"/>
            <a:r>
              <a:rPr lang="bg-BG" sz="2798"/>
              <a:t>Второ ниво</a:t>
            </a:r>
          </a:p>
          <a:p>
            <a:pPr lvl="2"/>
            <a:r>
              <a:rPr lang="bg-BG" sz="2798"/>
              <a:t>Трето ниво</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userDrawn="1"/>
        </p:nvSpPr>
        <p:spPr bwMode="auto">
          <a:xfrm>
            <a:off x="11909169" y="6613080"/>
            <a:ext cx="141064"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2" name="Title Placeholder 1"/>
          <p:cNvSpPr>
            <a:spLocks noGrp="1"/>
          </p:cNvSpPr>
          <p:nvPr>
            <p:ph type="title"/>
          </p:nvPr>
        </p:nvSpPr>
        <p:spPr>
          <a:xfrm>
            <a:off x="552450" y="481007"/>
            <a:ext cx="10953750"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450" y="1207488"/>
            <a:ext cx="10953750"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813" y="462915"/>
            <a:ext cx="10953750"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27"/>
          <a:stretch>
            <a:fillRect/>
          </a:stretch>
        </p:blipFill>
        <p:spPr>
          <a:xfrm>
            <a:off x="191311" y="6427879"/>
            <a:ext cx="1290369" cy="430122"/>
          </a:xfrm>
          <a:prstGeom prst="rect">
            <a:avLst/>
          </a:prstGeom>
        </p:spPr>
      </p:pic>
      <p:sp>
        <p:nvSpPr>
          <p:cNvPr id="18" name="Rectangle 5"/>
          <p:cNvSpPr>
            <a:spLocks noChangeArrowheads="1"/>
          </p:cNvSpPr>
          <p:nvPr userDrawn="1"/>
        </p:nvSpPr>
        <p:spPr bwMode="black">
          <a:xfrm>
            <a:off x="4246151"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extLst>
      <p:ext uri="{BB962C8B-B14F-4D97-AF65-F5344CB8AC3E}">
        <p14:creationId xmlns:p14="http://schemas.microsoft.com/office/powerpoint/2010/main" val="1712005758"/>
      </p:ext>
    </p:extLst>
  </p:cSld>
  <p:clrMap bg1="lt1" tx1="dk1" bg2="lt2" tx2="dk2" accent1="accent1" accent2="accent2" accent3="accent3" accent4="accent4" accent5="accent5" accent6="accent6" hlink="hlink" folHlink="folHlink"/>
  <p:sldLayoutIdLst>
    <p:sldLayoutId id="2147483939" r:id="rId1"/>
    <p:sldLayoutId id="2147483941" r:id="rId2"/>
    <p:sldLayoutId id="2147483967" r:id="rId3"/>
    <p:sldLayoutId id="2147483954" r:id="rId4"/>
    <p:sldLayoutId id="2147483955" r:id="rId5"/>
    <p:sldLayoutId id="2147483956"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61" r:id="rId20"/>
    <p:sldLayoutId id="2147483986" r:id="rId21"/>
    <p:sldLayoutId id="2147483987" r:id="rId22"/>
    <p:sldLayoutId id="2147483962" r:id="rId23"/>
    <p:sldLayoutId id="2147483988" r:id="rId24"/>
    <p:sldLayoutId id="2147483990" r:id="rId25"/>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userDrawn="1"/>
        </p:nvSpPr>
        <p:spPr bwMode="auto">
          <a:xfrm>
            <a:off x="11909169" y="6613080"/>
            <a:ext cx="141064"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2" name="Title Placeholder 1"/>
          <p:cNvSpPr>
            <a:spLocks noGrp="1"/>
          </p:cNvSpPr>
          <p:nvPr>
            <p:ph type="title"/>
          </p:nvPr>
        </p:nvSpPr>
        <p:spPr>
          <a:xfrm>
            <a:off x="552450" y="481007"/>
            <a:ext cx="10953750"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450" y="1207488"/>
            <a:ext cx="10953750"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813" y="462915"/>
            <a:ext cx="10953750"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27"/>
          <a:stretch>
            <a:fillRect/>
          </a:stretch>
        </p:blipFill>
        <p:spPr>
          <a:xfrm>
            <a:off x="191311" y="6427879"/>
            <a:ext cx="1290369" cy="430122"/>
          </a:xfrm>
          <a:prstGeom prst="rect">
            <a:avLst/>
          </a:prstGeom>
        </p:spPr>
      </p:pic>
      <p:sp>
        <p:nvSpPr>
          <p:cNvPr id="18" name="Rectangle 5"/>
          <p:cNvSpPr>
            <a:spLocks noChangeArrowheads="1"/>
          </p:cNvSpPr>
          <p:nvPr userDrawn="1"/>
        </p:nvSpPr>
        <p:spPr bwMode="black">
          <a:xfrm>
            <a:off x="4246151"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4052759335"/>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1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hyperlink" Target="https://www.progress.com/sitefinity-cm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0.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1.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1.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5.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6.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knowledgebase.progress.com/" TargetMode="External"/><Relationship Id="rId2" Type="http://schemas.openxmlformats.org/officeDocument/2006/relationships/hyperlink" Target="https://www.progress.com/documentation/sitefinity-cms/" TargetMode="External"/><Relationship Id="rId1" Type="http://schemas.openxmlformats.org/officeDocument/2006/relationships/slideLayout" Target="../slideLayouts/slideLayout9.xml"/><Relationship Id="rId5" Type="http://schemas.openxmlformats.org/officeDocument/2006/relationships/hyperlink" Target="http://www.sitefinity.com/developer-network/support-center" TargetMode="External"/><Relationship Id="rId4" Type="http://schemas.openxmlformats.org/officeDocument/2006/relationships/hyperlink" Target="https://community.progres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2.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5.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9.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hyperlink" Target="https://www.progress.com/documentation/sitefinity-cms/create-a-custom-asp.net-core-widg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21.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79" y="2341069"/>
            <a:ext cx="6663545" cy="2175862"/>
          </a:xfrm>
        </p:spPr>
        <p:txBody>
          <a:bodyPr/>
          <a:lstStyle/>
          <a:p>
            <a:pPr algn="ctr"/>
            <a:r>
              <a:rPr lang="en-US" dirty="0"/>
              <a:t>Sitefinity Foundations Training</a:t>
            </a:r>
            <a:endParaRPr lang="en-US" sz="4000" dirty="0"/>
          </a:p>
        </p:txBody>
      </p:sp>
    </p:spTree>
    <p:extLst>
      <p:ext uri="{BB962C8B-B14F-4D97-AF65-F5344CB8AC3E}">
        <p14:creationId xmlns:p14="http://schemas.microsoft.com/office/powerpoint/2010/main" val="226534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br>
              <a:rPr lang="en-US" dirty="0"/>
            </a:br>
            <a:endParaRPr lang="en-US" dirty="0"/>
          </a:p>
          <a:p>
            <a:pPr marL="457200" lvl="1" indent="0">
              <a:buNone/>
            </a:pPr>
            <a:endParaRPr lang="en-US" dirty="0"/>
          </a:p>
          <a:p>
            <a:endParaRPr lang="en-US" dirty="0"/>
          </a:p>
        </p:txBody>
      </p:sp>
      <p:pic>
        <p:nvPicPr>
          <p:cNvPr id="4" name="Picture 3" descr="Diagram, icon&#10;&#10;Description automatically generated">
            <a:extLst>
              <a:ext uri="{FF2B5EF4-FFF2-40B4-BE49-F238E27FC236}">
                <a16:creationId xmlns:a16="http://schemas.microsoft.com/office/drawing/2014/main" id="{2CA273F9-97A7-D2EE-F93E-8FCE8EC6834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842465" y="1427364"/>
            <a:ext cx="5894029" cy="3315392"/>
          </a:xfrm>
          <a:prstGeom prst="rect">
            <a:avLst/>
          </a:prstGeom>
          <a:noFill/>
          <a:ln>
            <a:noFill/>
          </a:ln>
        </p:spPr>
      </p:pic>
      <p:sp>
        <p:nvSpPr>
          <p:cNvPr id="5" name="Title 1">
            <a:extLst>
              <a:ext uri="{FF2B5EF4-FFF2-40B4-BE49-F238E27FC236}">
                <a16:creationId xmlns:a16="http://schemas.microsoft.com/office/drawing/2014/main" id="{D81B53C7-DC55-75F0-AA0B-5F7DF5F7AEA4}"/>
              </a:ext>
            </a:extLst>
          </p:cNvPr>
          <p:cNvSpPr txBox="1">
            <a:spLocks/>
          </p:cNvSpPr>
          <p:nvPr/>
        </p:nvSpPr>
        <p:spPr>
          <a:xfrm>
            <a:off x="557815" y="375472"/>
            <a:ext cx="10948387" cy="590931"/>
          </a:xfrm>
          <a:prstGeom prst="rect">
            <a:avLst/>
          </a:prstGeom>
        </p:spPr>
        <p:txBody>
          <a:bodyPr vert="horz" lIns="91440" tIns="45720" rIns="91440" bIns="45720" rtlCol="0" anchor="t">
            <a:normAutofit/>
          </a:bodyPr>
          <a:lstStyle>
            <a:lvl1pPr algn="l" rtl="0" eaLnBrk="1" fontAlgn="base" hangingPunct="1">
              <a:lnSpc>
                <a:spcPct val="90000"/>
              </a:lnSpc>
              <a:spcBef>
                <a:spcPct val="0"/>
              </a:spcBef>
              <a:spcAft>
                <a:spcPct val="0"/>
              </a:spcAft>
              <a:defRPr lang="en-US" sz="3598" b="1" noProof="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a:buSzTx/>
            </a:pPr>
            <a:r>
              <a:rPr lang="en-US" i="0" kern="1200" dirty="0"/>
              <a:t>What is a content management system?</a:t>
            </a:r>
            <a:endParaRPr lang="en-US" i="0" kern="0" dirty="0"/>
          </a:p>
        </p:txBody>
      </p:sp>
      <p:sp>
        <p:nvSpPr>
          <p:cNvPr id="6" name="Content Placeholder 2">
            <a:extLst>
              <a:ext uri="{FF2B5EF4-FFF2-40B4-BE49-F238E27FC236}">
                <a16:creationId xmlns:a16="http://schemas.microsoft.com/office/drawing/2014/main" id="{2C076065-51A4-C2B5-ABEC-02E6FBCEB054}"/>
              </a:ext>
            </a:extLst>
          </p:cNvPr>
          <p:cNvSpPr txBox="1">
            <a:spLocks/>
          </p:cNvSpPr>
          <p:nvPr/>
        </p:nvSpPr>
        <p:spPr>
          <a:xfrm>
            <a:off x="557814" y="1143709"/>
            <a:ext cx="5514944" cy="5172075"/>
          </a:xfrm>
          <a:prstGeom prst="rect">
            <a:avLst/>
          </a:prstGeom>
        </p:spPr>
        <p:txBody>
          <a:bodyPr vert="horz" lIns="91440" tIns="45720" rIns="91440" bIns="45720" rtlCol="0">
            <a:norm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a:lnSpc>
                <a:spcPct val="90000"/>
              </a:lnSpc>
              <a:buSzTx/>
            </a:pPr>
            <a:r>
              <a:rPr lang="en-US" sz="1700" i="0"/>
              <a:t>	A content management system is a software application that enables 	you        to create, store, and manage content such as text, images, 	and videos.</a:t>
            </a:r>
          </a:p>
          <a:p>
            <a:pPr>
              <a:lnSpc>
                <a:spcPct val="90000"/>
              </a:lnSpc>
              <a:buSzTx/>
            </a:pPr>
            <a:endParaRPr lang="en-US" sz="1700" i="0"/>
          </a:p>
          <a:p>
            <a:pPr>
              <a:lnSpc>
                <a:spcPct val="90000"/>
              </a:lnSpc>
              <a:buSzTx/>
            </a:pPr>
            <a:r>
              <a:rPr lang="en-US" sz="1700" i="0"/>
              <a:t>	Content management systems like Sitefinity also provide a platform to 	publish content, enabling you to create websites, blogs, intranet 	portals, and eCommerce sites that are accessible over multiple 	devices.</a:t>
            </a:r>
          </a:p>
          <a:p>
            <a:pPr>
              <a:lnSpc>
                <a:spcPct val="90000"/>
              </a:lnSpc>
              <a:buSzTx/>
            </a:pPr>
            <a:endParaRPr lang="en-US" sz="1700" i="0"/>
          </a:p>
          <a:p>
            <a:pPr>
              <a:lnSpc>
                <a:spcPct val="90000"/>
              </a:lnSpc>
              <a:buSzTx/>
            </a:pPr>
            <a:r>
              <a:rPr lang="en-US" sz="1700" i="0"/>
              <a:t>	 A content management system enables content creators to add, 	update, and delete content quickly and efficiently, without having to 	deal 	with any of the underlying technologies such as HTML, CSS, or 	JavaScript</a:t>
            </a:r>
          </a:p>
          <a:p>
            <a:pPr>
              <a:lnSpc>
                <a:spcPct val="90000"/>
              </a:lnSpc>
              <a:buSzTx/>
            </a:pPr>
            <a:endParaRPr lang="en-US" sz="1700" i="0" dirty="0"/>
          </a:p>
        </p:txBody>
      </p:sp>
    </p:spTree>
    <p:extLst>
      <p:ext uri="{BB962C8B-B14F-4D97-AF65-F5344CB8AC3E}">
        <p14:creationId xmlns:p14="http://schemas.microsoft.com/office/powerpoint/2010/main" val="19714932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Introduction</a:t>
            </a:r>
            <a:br>
              <a:rPr lang="en-US" dirty="0"/>
            </a:br>
            <a:endParaRPr lang="en-US" dirty="0"/>
          </a:p>
        </p:txBody>
      </p:sp>
      <p:sp>
        <p:nvSpPr>
          <p:cNvPr id="3" name="Content Placeholder 2"/>
          <p:cNvSpPr>
            <a:spLocks noGrp="1"/>
          </p:cNvSpPr>
          <p:nvPr>
            <p:ph idx="1"/>
          </p:nvPr>
        </p:nvSpPr>
        <p:spPr>
          <a:xfrm>
            <a:off x="389467" y="1200154"/>
            <a:ext cx="11582401" cy="5172075"/>
          </a:xfrm>
        </p:spPr>
        <p:txBody>
          <a:bodyPr/>
          <a:lstStyle/>
          <a:p>
            <a:pPr marL="0" indent="0">
              <a:buNone/>
            </a:pPr>
            <a:r>
              <a:rPr lang="en-US" sz="2800" b="1" dirty="0"/>
              <a:t>Forms</a:t>
            </a:r>
          </a:p>
          <a:p>
            <a:r>
              <a:rPr lang="en-US" sz="2800" dirty="0"/>
              <a:t>Forms – a built-in module </a:t>
            </a:r>
            <a:br>
              <a:rPr lang="en-US" sz="2800" dirty="0"/>
            </a:br>
            <a:r>
              <a:rPr lang="en-US" sz="2800" dirty="0"/>
              <a:t>Used to complete a survey, fill in questionnaires, thus collecting information in an easy and streamlined manner. </a:t>
            </a:r>
            <a:br>
              <a:rPr lang="en-US" sz="2800" dirty="0"/>
            </a:br>
            <a:endParaRPr lang="en-US" sz="2800" dirty="0"/>
          </a:p>
          <a:p>
            <a:pPr marL="0" indent="0">
              <a:buNone/>
            </a:pPr>
            <a:r>
              <a:rPr lang="en-US" sz="2800" b="1" dirty="0"/>
              <a:t>Forms Builder</a:t>
            </a:r>
          </a:p>
          <a:p>
            <a:r>
              <a:rPr lang="en-US" sz="2800" dirty="0"/>
              <a:t>Takes advantage of the same WYSIWYG: </a:t>
            </a:r>
          </a:p>
          <a:p>
            <a:pPr marL="0" indent="0">
              <a:buNone/>
            </a:pPr>
            <a:r>
              <a:rPr lang="en-US" sz="2800" dirty="0"/>
              <a:t>drag and drop editor - similar experience as page editing, via form widgets. </a:t>
            </a:r>
          </a:p>
        </p:txBody>
      </p:sp>
    </p:spTree>
    <p:extLst>
      <p:ext uri="{BB962C8B-B14F-4D97-AF65-F5344CB8AC3E}">
        <p14:creationId xmlns:p14="http://schemas.microsoft.com/office/powerpoint/2010/main" val="3866309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 responses</a:t>
            </a:r>
            <a:br>
              <a:rPr lang="en-US" dirty="0"/>
            </a:br>
            <a:endParaRPr lang="en-US" dirty="0"/>
          </a:p>
        </p:txBody>
      </p:sp>
      <p:sp>
        <p:nvSpPr>
          <p:cNvPr id="3" name="Content Placeholder 2"/>
          <p:cNvSpPr>
            <a:spLocks noGrp="1"/>
          </p:cNvSpPr>
          <p:nvPr>
            <p:ph idx="1"/>
          </p:nvPr>
        </p:nvSpPr>
        <p:spPr>
          <a:xfrm>
            <a:off x="389467" y="1200154"/>
            <a:ext cx="8161866" cy="5172075"/>
          </a:xfrm>
        </p:spPr>
        <p:txBody>
          <a:bodyPr/>
          <a:lstStyle/>
          <a:p>
            <a:r>
              <a:rPr lang="en-US" sz="2800" dirty="0"/>
              <a:t>All forms responses are stored in Sitefinity</a:t>
            </a:r>
          </a:p>
          <a:p>
            <a:r>
              <a:rPr lang="en-US" sz="2800" dirty="0"/>
              <a:t>CRUD operations available.</a:t>
            </a:r>
          </a:p>
          <a:p>
            <a:r>
              <a:rPr lang="en-US" sz="2800" dirty="0"/>
              <a:t>No workflow</a:t>
            </a:r>
            <a:br>
              <a:rPr lang="en-US" sz="2800" dirty="0"/>
            </a:br>
            <a:r>
              <a:rPr lang="en-US" sz="2800" dirty="0"/>
              <a:t>(Published, </a:t>
            </a:r>
            <a:br>
              <a:rPr lang="en-US" sz="2800" dirty="0"/>
            </a:br>
            <a:r>
              <a:rPr lang="en-US" sz="2800" dirty="0"/>
              <a:t>Unpublished, etc.)</a:t>
            </a:r>
          </a:p>
          <a:p>
            <a:r>
              <a:rPr lang="en-US" sz="2800" dirty="0"/>
              <a:t>Exportable as Excel</a:t>
            </a:r>
          </a:p>
          <a:p>
            <a:endParaRPr lang="en-US" sz="2800" dirty="0"/>
          </a:p>
          <a:p>
            <a:pPr marL="0" indent="0">
              <a:buNone/>
            </a:pPr>
            <a:endParaRPr lang="en-US" sz="2800" dirty="0"/>
          </a:p>
        </p:txBody>
      </p:sp>
      <p:pic>
        <p:nvPicPr>
          <p:cNvPr id="5" name="Картина 4">
            <a:extLst>
              <a:ext uri="{FF2B5EF4-FFF2-40B4-BE49-F238E27FC236}">
                <a16:creationId xmlns:a16="http://schemas.microsoft.com/office/drawing/2014/main" id="{46DA7F46-7CED-4516-9E13-B3C27F9B3260}"/>
              </a:ext>
            </a:extLst>
          </p:cNvPr>
          <p:cNvPicPr>
            <a:picLocks noChangeAspect="1"/>
          </p:cNvPicPr>
          <p:nvPr/>
        </p:nvPicPr>
        <p:blipFill>
          <a:blip r:embed="rId3"/>
          <a:stretch>
            <a:fillRect/>
          </a:stretch>
        </p:blipFill>
        <p:spPr>
          <a:xfrm>
            <a:off x="4250267" y="2345855"/>
            <a:ext cx="7676157" cy="3817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66812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Forms &amp; form responses. Forms Builder. </a:t>
            </a:r>
            <a:br>
              <a:rPr lang="en-US" sz="4400" b="1" dirty="0"/>
            </a:br>
            <a:r>
              <a:rPr lang="en-US" sz="4400" b="1" u="sng" dirty="0"/>
              <a:t>Advanced</a:t>
            </a:r>
            <a:r>
              <a:rPr lang="en-US" sz="4400" b="1" dirty="0"/>
              <a:t>: SMTP Settings</a:t>
            </a:r>
          </a:p>
          <a:p>
            <a:pPr marL="0" indent="0">
              <a:buNone/>
            </a:pPr>
            <a:endParaRPr lang="en-US" b="1" dirty="0"/>
          </a:p>
        </p:txBody>
      </p:sp>
    </p:spTree>
    <p:extLst>
      <p:ext uri="{BB962C8B-B14F-4D97-AF65-F5344CB8AC3E}">
        <p14:creationId xmlns:p14="http://schemas.microsoft.com/office/powerpoint/2010/main" val="331163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8</a:t>
            </a:r>
            <a:br>
              <a:rPr lang="en-US" sz="4900" dirty="0"/>
            </a:br>
            <a:br>
              <a:rPr lang="en-US" sz="4000" dirty="0"/>
            </a:br>
            <a:r>
              <a:rPr lang="en-US" sz="4000" dirty="0">
                <a:solidFill>
                  <a:srgbClr val="55D400"/>
                </a:solidFill>
              </a:rPr>
              <a:t>Web Services, C# API and platform Events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350675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dirty="0"/>
              <a:t>Sitefinity Services Module</a:t>
            </a:r>
          </a:p>
          <a:p>
            <a:r>
              <a:rPr lang="en-US" dirty="0"/>
              <a:t>Expose all modules and CRUD operations.</a:t>
            </a:r>
          </a:p>
          <a:p>
            <a:r>
              <a:rPr lang="en-US" dirty="0"/>
              <a:t>Allows developers to use modern front-end frameworks.</a:t>
            </a:r>
          </a:p>
        </p:txBody>
      </p:sp>
      <p:pic>
        <p:nvPicPr>
          <p:cNvPr id="10" name="Picture 9">
            <a:extLst>
              <a:ext uri="{FF2B5EF4-FFF2-40B4-BE49-F238E27FC236}">
                <a16:creationId xmlns:a16="http://schemas.microsoft.com/office/drawing/2014/main" id="{71632567-371A-4C3F-9932-8CE6FB1DB0B0}"/>
              </a:ext>
            </a:extLst>
          </p:cNvPr>
          <p:cNvPicPr>
            <a:picLocks noChangeAspect="1"/>
          </p:cNvPicPr>
          <p:nvPr/>
        </p:nvPicPr>
        <p:blipFill>
          <a:blip r:embed="rId3"/>
          <a:stretch>
            <a:fillRect/>
          </a:stretch>
        </p:blipFill>
        <p:spPr>
          <a:xfrm>
            <a:off x="1848226" y="3153731"/>
            <a:ext cx="1264921" cy="1264921"/>
          </a:xfrm>
          <a:prstGeom prst="rect">
            <a:avLst/>
          </a:prstGeom>
        </p:spPr>
      </p:pic>
      <p:pic>
        <p:nvPicPr>
          <p:cNvPr id="4104" name="Picture 8" descr="Angular, logo, logos icon">
            <a:extLst>
              <a:ext uri="{FF2B5EF4-FFF2-40B4-BE49-F238E27FC236}">
                <a16:creationId xmlns:a16="http://schemas.microsoft.com/office/drawing/2014/main" id="{6612F63A-8578-42C0-887B-00B73BDC9C2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90" t="4753" r="8046" b="4602"/>
          <a:stretch/>
        </p:blipFill>
        <p:spPr bwMode="auto">
          <a:xfrm>
            <a:off x="3748077" y="4260636"/>
            <a:ext cx="1181457"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Vuejs Icon of Flat style - Available in SVG, PNG, EPS, AI &amp; Icon fonts">
            <a:extLst>
              <a:ext uri="{FF2B5EF4-FFF2-40B4-BE49-F238E27FC236}">
                <a16:creationId xmlns:a16="http://schemas.microsoft.com/office/drawing/2014/main" id="{5C12629A-EBD4-4DD3-98F1-58B7EFF188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64" y="3153730"/>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ativeScript - Wikipedia">
            <a:extLst>
              <a:ext uri="{FF2B5EF4-FFF2-40B4-BE49-F238E27FC236}">
                <a16:creationId xmlns:a16="http://schemas.microsoft.com/office/drawing/2014/main" id="{F4CA657E-980D-4B8B-9162-1E08528062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315" y="4260636"/>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React (web framework) - Wikipedia">
            <a:extLst>
              <a:ext uri="{FF2B5EF4-FFF2-40B4-BE49-F238E27FC236}">
                <a16:creationId xmlns:a16="http://schemas.microsoft.com/office/drawing/2014/main" id="{C3B2D106-8B8F-404A-8B7F-84FD2CD5C7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434" t="11556" r="20286" b="14326"/>
          <a:stretch/>
        </p:blipFill>
        <p:spPr bwMode="auto">
          <a:xfrm>
            <a:off x="9364166" y="3153730"/>
            <a:ext cx="1429185" cy="126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11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3" name="Content Placeholder 2"/>
          <p:cNvSpPr>
            <a:spLocks noGrp="1"/>
          </p:cNvSpPr>
          <p:nvPr>
            <p:ph idx="1"/>
          </p:nvPr>
        </p:nvSpPr>
        <p:spPr>
          <a:xfrm>
            <a:off x="2186182" y="1830303"/>
            <a:ext cx="3908230" cy="5172075"/>
          </a:xfrm>
        </p:spPr>
        <p:txBody>
          <a:bodyPr/>
          <a:lstStyle/>
          <a:p>
            <a:pPr marL="0" indent="0">
              <a:buNone/>
            </a:pPr>
            <a:endParaRPr lang="en-US" sz="2800" dirty="0"/>
          </a:p>
          <a:p>
            <a:pPr lvl="1"/>
            <a:r>
              <a:rPr lang="en-US" sz="2400" dirty="0"/>
              <a:t>CRUD</a:t>
            </a:r>
          </a:p>
          <a:p>
            <a:pPr lvl="1"/>
            <a:r>
              <a:rPr lang="en-US" sz="2400" dirty="0"/>
              <a:t>Paging </a:t>
            </a:r>
          </a:p>
          <a:p>
            <a:pPr lvl="1"/>
            <a:r>
              <a:rPr lang="en-US" sz="2400" dirty="0"/>
              <a:t>Sorting</a:t>
            </a:r>
          </a:p>
          <a:p>
            <a:pPr lvl="1"/>
            <a:r>
              <a:rPr lang="en-US" sz="2400" dirty="0"/>
              <a:t>Filtering </a:t>
            </a:r>
          </a:p>
          <a:p>
            <a:pPr lvl="1"/>
            <a:r>
              <a:rPr lang="en-US" sz="2400" dirty="0"/>
              <a:t>Related Data</a:t>
            </a:r>
          </a:p>
          <a:p>
            <a:pPr lvl="1"/>
            <a:endParaRPr lang="en-US" sz="2400" dirty="0"/>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858754" y="1937683"/>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Security</a:t>
            </a:r>
          </a:p>
          <a:p>
            <a:pPr lvl="1">
              <a:buSzTx/>
            </a:pPr>
            <a:r>
              <a:rPr lang="en-US" sz="2400" i="0" dirty="0"/>
              <a:t>Authentication</a:t>
            </a:r>
          </a:p>
          <a:p>
            <a:pPr lvl="1">
              <a:buSzTx/>
            </a:pPr>
            <a:r>
              <a:rPr lang="en-US" sz="2400" i="0" dirty="0"/>
              <a:t>Logging</a:t>
            </a:r>
          </a:p>
          <a:p>
            <a:pPr lvl="1">
              <a:buSzTx/>
            </a:pPr>
            <a:r>
              <a:rPr lang="en-US" sz="2400" i="0" dirty="0"/>
              <a:t>Permissions</a:t>
            </a:r>
          </a:p>
          <a:p>
            <a:pPr lvl="1">
              <a:buSzTx/>
            </a:pPr>
            <a:endParaRPr lang="en-US" sz="2400" i="0" dirty="0"/>
          </a:p>
          <a:p>
            <a:pPr lvl="1">
              <a:buSzTx/>
            </a:pPr>
            <a:endParaRPr lang="en-US" sz="2400" i="0" dirty="0"/>
          </a:p>
        </p:txBody>
      </p:sp>
      <p:sp>
        <p:nvSpPr>
          <p:cNvPr id="5" name="TextBox 4">
            <a:extLst>
              <a:ext uri="{FF2B5EF4-FFF2-40B4-BE49-F238E27FC236}">
                <a16:creationId xmlns:a16="http://schemas.microsoft.com/office/drawing/2014/main" id="{E28934F4-C8A7-474E-9FEF-43166491511A}"/>
              </a:ext>
            </a:extLst>
          </p:cNvPr>
          <p:cNvSpPr txBox="1"/>
          <p:nvPr/>
        </p:nvSpPr>
        <p:spPr bwMode="auto">
          <a:xfrm>
            <a:off x="731520" y="1432663"/>
            <a:ext cx="5563402" cy="5909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OData Web Service module allows:</a:t>
            </a:r>
          </a:p>
        </p:txBody>
      </p:sp>
    </p:spTree>
    <p:extLst>
      <p:ext uri="{BB962C8B-B14F-4D97-AF65-F5344CB8AC3E}">
        <p14:creationId xmlns:p14="http://schemas.microsoft.com/office/powerpoint/2010/main" val="38019227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a:xfrm>
            <a:off x="557814" y="1200154"/>
            <a:ext cx="3706178" cy="5172075"/>
          </a:xfrm>
        </p:spPr>
        <p:txBody>
          <a:bodyPr/>
          <a:lstStyle/>
          <a:p>
            <a:r>
              <a:rPr lang="en-US" dirty="0"/>
              <a:t>Default Web Service</a:t>
            </a:r>
            <a:endParaRPr lang="bg-BG" dirty="0"/>
          </a:p>
          <a:p>
            <a:pPr lvl="1"/>
            <a:r>
              <a:rPr lang="en-US" dirty="0"/>
              <a:t>All content Included</a:t>
            </a:r>
          </a:p>
          <a:p>
            <a:pPr lvl="1"/>
            <a:endParaRPr lang="bg-BG" dirty="0"/>
          </a:p>
          <a:p>
            <a:r>
              <a:rPr lang="en-US" dirty="0"/>
              <a:t>Create your own Web Service</a:t>
            </a:r>
          </a:p>
          <a:p>
            <a:pPr lvl="1"/>
            <a:r>
              <a:rPr lang="en-US" dirty="0"/>
              <a:t>Choose specific content</a:t>
            </a:r>
          </a:p>
        </p:txBody>
      </p:sp>
      <p:pic>
        <p:nvPicPr>
          <p:cNvPr id="9" name="Картина 3">
            <a:extLst>
              <a:ext uri="{FF2B5EF4-FFF2-40B4-BE49-F238E27FC236}">
                <a16:creationId xmlns:a16="http://schemas.microsoft.com/office/drawing/2014/main" id="{EBE0425F-F58D-418F-B6B4-17946D097E88}"/>
              </a:ext>
            </a:extLst>
          </p:cNvPr>
          <p:cNvPicPr>
            <a:picLocks noChangeAspect="1"/>
          </p:cNvPicPr>
          <p:nvPr/>
        </p:nvPicPr>
        <p:blipFill>
          <a:blip r:embed="rId3"/>
          <a:stretch>
            <a:fillRect/>
          </a:stretch>
        </p:blipFill>
        <p:spPr>
          <a:xfrm>
            <a:off x="1942951" y="5424504"/>
            <a:ext cx="935904" cy="997476"/>
          </a:xfrm>
          <a:prstGeom prst="rect">
            <a:avLst/>
          </a:prstGeom>
        </p:spPr>
      </p:pic>
      <p:sp>
        <p:nvSpPr>
          <p:cNvPr id="11" name="TextBox 10">
            <a:extLst>
              <a:ext uri="{FF2B5EF4-FFF2-40B4-BE49-F238E27FC236}">
                <a16:creationId xmlns:a16="http://schemas.microsoft.com/office/drawing/2014/main" id="{94F7C8D4-8225-4DF0-BBD6-DB45F3032AC9}"/>
              </a:ext>
            </a:extLst>
          </p:cNvPr>
          <p:cNvSpPr txBox="1"/>
          <p:nvPr/>
        </p:nvSpPr>
        <p:spPr bwMode="auto">
          <a:xfrm>
            <a:off x="2992280" y="5353395"/>
            <a:ext cx="7799210" cy="113969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If you don’t see ‘Web Services’ under Administration tab, you should enable the Web Services intra-module from Administration &gt; Modules &amp; Services</a:t>
            </a:r>
          </a:p>
          <a:p>
            <a:pPr algn="l">
              <a:buSzTx/>
            </a:pPr>
            <a:endParaRPr lang="en-US" i="0" dirty="0"/>
          </a:p>
        </p:txBody>
      </p:sp>
      <p:pic>
        <p:nvPicPr>
          <p:cNvPr id="3" name="Picture 2">
            <a:extLst>
              <a:ext uri="{FF2B5EF4-FFF2-40B4-BE49-F238E27FC236}">
                <a16:creationId xmlns:a16="http://schemas.microsoft.com/office/drawing/2014/main" id="{04C2356F-DC22-429C-AFA7-708CCBE60DF1}"/>
              </a:ext>
            </a:extLst>
          </p:cNvPr>
          <p:cNvPicPr>
            <a:picLocks noChangeAspect="1"/>
          </p:cNvPicPr>
          <p:nvPr/>
        </p:nvPicPr>
        <p:blipFill>
          <a:blip r:embed="rId4"/>
          <a:stretch>
            <a:fillRect/>
          </a:stretch>
        </p:blipFill>
        <p:spPr>
          <a:xfrm>
            <a:off x="4800602" y="1103982"/>
            <a:ext cx="6705600" cy="4000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439F5139-AB96-4305-922C-B0B51A45FF24}"/>
              </a:ext>
            </a:extLst>
          </p:cNvPr>
          <p:cNvSpPr/>
          <p:nvPr/>
        </p:nvSpPr>
        <p:spPr bwMode="auto">
          <a:xfrm>
            <a:off x="8739739" y="4475747"/>
            <a:ext cx="933650" cy="298384"/>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Rounded Corners 5">
            <a:extLst>
              <a:ext uri="{FF2B5EF4-FFF2-40B4-BE49-F238E27FC236}">
                <a16:creationId xmlns:a16="http://schemas.microsoft.com/office/drawing/2014/main" id="{D8C16F65-0420-4BE2-A885-B672EB7062C3}"/>
              </a:ext>
            </a:extLst>
          </p:cNvPr>
          <p:cNvSpPr/>
          <p:nvPr/>
        </p:nvSpPr>
        <p:spPr bwMode="auto">
          <a:xfrm>
            <a:off x="5005137" y="3429000"/>
            <a:ext cx="1366787" cy="584735"/>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24797953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1"/>
          </a:xfrm>
        </p:spPr>
        <p:txBody>
          <a:bodyPr>
            <a:noAutofit/>
          </a:bodyPr>
          <a:lstStyle/>
          <a:p>
            <a:pPr marL="0" indent="0">
              <a:buNone/>
            </a:pPr>
            <a:r>
              <a:rPr lang="en-US" sz="4400" b="1" dirty="0"/>
              <a:t>Web Services Walkthrough.</a:t>
            </a:r>
          </a:p>
          <a:p>
            <a:pPr marL="0" indent="0">
              <a:buNone/>
            </a:pPr>
            <a:endParaRPr lang="en-US" b="1" dirty="0"/>
          </a:p>
        </p:txBody>
      </p:sp>
    </p:spTree>
    <p:extLst>
      <p:ext uri="{BB962C8B-B14F-4D97-AF65-F5344CB8AC3E}">
        <p14:creationId xmlns:p14="http://schemas.microsoft.com/office/powerpoint/2010/main" val="32550367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pic>
        <p:nvPicPr>
          <p:cNvPr id="3" name="Picture 2">
            <a:extLst>
              <a:ext uri="{FF2B5EF4-FFF2-40B4-BE49-F238E27FC236}">
                <a16:creationId xmlns:a16="http://schemas.microsoft.com/office/drawing/2014/main" id="{BC7300D6-0631-4AC7-B344-2BCD558514BC}"/>
              </a:ext>
            </a:extLst>
          </p:cNvPr>
          <p:cNvPicPr>
            <a:picLocks noChangeAspect="1"/>
          </p:cNvPicPr>
          <p:nvPr/>
        </p:nvPicPr>
        <p:blipFill>
          <a:blip r:embed="rId3"/>
          <a:stretch>
            <a:fillRect/>
          </a:stretch>
        </p:blipFill>
        <p:spPr>
          <a:xfrm>
            <a:off x="2831346" y="2231659"/>
            <a:ext cx="6526132" cy="4137979"/>
          </a:xfrm>
          <a:prstGeom prst="rect">
            <a:avLst/>
          </a:prstGeom>
        </p:spPr>
      </p:pic>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830997"/>
          </a:xfrm>
          <a:prstGeom prst="rect">
            <a:avLst/>
          </a:prstGeom>
        </p:spPr>
        <p:txBody>
          <a:bodyPr wrap="square">
            <a:spAutoFit/>
          </a:bodyPr>
          <a:lstStyle/>
          <a:p>
            <a:pPr marL="0" indent="0" algn="l">
              <a:buNone/>
            </a:pPr>
            <a:r>
              <a:rPr lang="en-US" b="1" i="0" dirty="0"/>
              <a:t>.NET API exposing data from Sitefinity Database, File System, External Systems, In-memory cache, etc.</a:t>
            </a:r>
            <a:endParaRPr lang="en-US" sz="2000" b="1" i="0" dirty="0"/>
          </a:p>
        </p:txBody>
      </p:sp>
    </p:spTree>
    <p:extLst>
      <p:ext uri="{BB962C8B-B14F-4D97-AF65-F5344CB8AC3E}">
        <p14:creationId xmlns:p14="http://schemas.microsoft.com/office/powerpoint/2010/main" val="13957221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Native vs Fluent API</a:t>
            </a:r>
          </a:p>
          <a:p>
            <a:pPr marL="456926" lvl="1" indent="0" algn="ctr">
              <a:buNone/>
            </a:pPr>
            <a:r>
              <a:rPr lang="en-US" sz="2400" b="1" dirty="0"/>
              <a:t>We will not be covering Fluent API in this course</a:t>
            </a:r>
          </a:p>
          <a:p>
            <a:endParaRPr lang="en-US" dirty="0"/>
          </a:p>
          <a:p>
            <a:r>
              <a:rPr lang="en-US" dirty="0"/>
              <a:t>Sitefinity API covers lots of Build-In and Dynamic content, Users, Roles Configurations, and many more…</a:t>
            </a:r>
          </a:p>
          <a:p>
            <a:endParaRPr lang="en-US" dirty="0"/>
          </a:p>
          <a:p>
            <a:endParaRPr lang="en-US" dirty="0"/>
          </a:p>
        </p:txBody>
      </p:sp>
      <p:pic>
        <p:nvPicPr>
          <p:cNvPr id="3" name="Picture 2">
            <a:extLst>
              <a:ext uri="{FF2B5EF4-FFF2-40B4-BE49-F238E27FC236}">
                <a16:creationId xmlns:a16="http://schemas.microsoft.com/office/drawing/2014/main" id="{96E5B148-7F07-4BB2-9CE2-3BC6A122A649}"/>
              </a:ext>
            </a:extLst>
          </p:cNvPr>
          <p:cNvPicPr>
            <a:picLocks noChangeAspect="1"/>
          </p:cNvPicPr>
          <p:nvPr/>
        </p:nvPicPr>
        <p:blipFill>
          <a:blip r:embed="rId3"/>
          <a:stretch>
            <a:fillRect/>
          </a:stretch>
        </p:blipFill>
        <p:spPr>
          <a:xfrm>
            <a:off x="1869694" y="3856115"/>
            <a:ext cx="2999603" cy="2520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0DD1D4B-033A-4CBC-B10E-88EFC848686E}"/>
              </a:ext>
            </a:extLst>
          </p:cNvPr>
          <p:cNvPicPr>
            <a:picLocks noChangeAspect="1"/>
          </p:cNvPicPr>
          <p:nvPr/>
        </p:nvPicPr>
        <p:blipFill>
          <a:blip r:embed="rId4"/>
          <a:stretch>
            <a:fillRect/>
          </a:stretch>
        </p:blipFill>
        <p:spPr>
          <a:xfrm>
            <a:off x="6410571" y="3786191"/>
            <a:ext cx="3631937" cy="2594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0952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Sitefinity?</a:t>
            </a:r>
          </a:p>
        </p:txBody>
      </p:sp>
      <p:sp>
        <p:nvSpPr>
          <p:cNvPr id="3" name="Content Placeholder 2"/>
          <p:cNvSpPr>
            <a:spLocks noGrp="1"/>
          </p:cNvSpPr>
          <p:nvPr>
            <p:ph idx="1"/>
          </p:nvPr>
        </p:nvSpPr>
        <p:spPr>
          <a:xfrm>
            <a:off x="557814" y="1200154"/>
            <a:ext cx="10948386" cy="5172075"/>
          </a:xfrm>
        </p:spPr>
        <p:txBody>
          <a:bodyPr/>
          <a:lstStyle/>
          <a:p>
            <a:r>
              <a:rPr lang="en-US" dirty="0"/>
              <a:t>Fully-featured enterprise ASP.NET MVC based CMS built with ease of use in mind. With the shortest time to market, customers and industry critics acknowledge Sitefinity as the easiest CMS to be managed by non-technical users. </a:t>
            </a:r>
          </a:p>
          <a:p>
            <a:r>
              <a:rPr lang="en-US" dirty="0"/>
              <a:t>Started as a project by Telerik (Progress Software company) back in 2005, to more than 3.5 million live sites now.</a:t>
            </a:r>
          </a:p>
          <a:p>
            <a:r>
              <a:rPr lang="en-US" dirty="0"/>
              <a:t>More than 2,000 companies and their clients rely on Sitefinity to engage, convert and retain customers across the entire customer lifecycle.</a:t>
            </a:r>
          </a:p>
          <a:p>
            <a:r>
              <a:rPr lang="en-US" dirty="0"/>
              <a:t>Winner of Silver Stevie award, Critics Choice Award and Best CMS for Market Award.</a:t>
            </a:r>
          </a:p>
          <a:p>
            <a:r>
              <a:rPr lang="en-US" dirty="0"/>
              <a:t>Grid Report for Digital Experience Platforms, G2 evaluated Sitefinity as a “leader.” in 2022.</a:t>
            </a:r>
          </a:p>
          <a:p>
            <a:r>
              <a:rPr lang="en-US" dirty="0">
                <a:hlinkClick r:id="rId3"/>
              </a:rPr>
              <a:t>https://www.progress.com/sitefinity-cms</a:t>
            </a:r>
            <a:endParaRPr lang="en-US" b="1" dirty="0"/>
          </a:p>
          <a:p>
            <a:pPr marL="0" indent="0">
              <a:buClr>
                <a:srgbClr val="54D400"/>
              </a:buClr>
              <a:buNone/>
            </a:pPr>
            <a:endParaRPr lang="bg-BG" sz="1800" dirty="0"/>
          </a:p>
          <a:p>
            <a:pPr marL="0" indent="0">
              <a:buNone/>
            </a:pPr>
            <a:endParaRPr lang="en-US" dirty="0"/>
          </a:p>
        </p:txBody>
      </p:sp>
    </p:spTree>
    <p:extLst>
      <p:ext uri="{BB962C8B-B14F-4D97-AF65-F5344CB8AC3E}">
        <p14:creationId xmlns:p14="http://schemas.microsoft.com/office/powerpoint/2010/main" val="539513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Most common usage case:</a:t>
            </a:r>
          </a:p>
          <a:p>
            <a:pPr marL="0" indent="0">
              <a:buNone/>
            </a:pPr>
            <a:r>
              <a:rPr lang="en-US" sz="2800" dirty="0"/>
              <a:t>	 CRUD Operations with content items.</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4001340F-972D-41B8-90B4-2E1AD8852708}"/>
              </a:ext>
            </a:extLst>
          </p:cNvPr>
          <p:cNvPicPr>
            <a:picLocks noChangeAspect="1"/>
          </p:cNvPicPr>
          <p:nvPr/>
        </p:nvPicPr>
        <p:blipFill>
          <a:blip r:embed="rId3"/>
          <a:stretch>
            <a:fillRect/>
          </a:stretch>
        </p:blipFill>
        <p:spPr>
          <a:xfrm>
            <a:off x="1753861" y="2498511"/>
            <a:ext cx="8681101" cy="2342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Картина 3">
            <a:extLst>
              <a:ext uri="{FF2B5EF4-FFF2-40B4-BE49-F238E27FC236}">
                <a16:creationId xmlns:a16="http://schemas.microsoft.com/office/drawing/2014/main" id="{DC9459D8-0A20-4EC4-886E-C5D853A83659}"/>
              </a:ext>
            </a:extLst>
          </p:cNvPr>
          <p:cNvPicPr>
            <a:picLocks noChangeAspect="1"/>
          </p:cNvPicPr>
          <p:nvPr/>
        </p:nvPicPr>
        <p:blipFill>
          <a:blip r:embed="rId4"/>
          <a:stretch>
            <a:fillRect/>
          </a:stretch>
        </p:blipFill>
        <p:spPr>
          <a:xfrm>
            <a:off x="1435837" y="5256845"/>
            <a:ext cx="935904" cy="997476"/>
          </a:xfrm>
          <a:prstGeom prst="rect">
            <a:avLst/>
          </a:prstGeom>
        </p:spPr>
      </p:pic>
      <p:sp>
        <p:nvSpPr>
          <p:cNvPr id="10" name="TextBox 9">
            <a:extLst>
              <a:ext uri="{FF2B5EF4-FFF2-40B4-BE49-F238E27FC236}">
                <a16:creationId xmlns:a16="http://schemas.microsoft.com/office/drawing/2014/main" id="{DD758953-F6CD-494F-A59E-B1F013A26C63}"/>
              </a:ext>
            </a:extLst>
          </p:cNvPr>
          <p:cNvSpPr txBox="1"/>
          <p:nvPr/>
        </p:nvSpPr>
        <p:spPr bwMode="auto">
          <a:xfrm>
            <a:off x="2547947" y="5137461"/>
            <a:ext cx="8521105" cy="123624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CRUD Operations with content items are very well documented in the Sitefinity API documentation. Always compare your code to it when working with the Sitefinity API.</a:t>
            </a:r>
            <a:endParaRPr lang="en-US" i="0" dirty="0"/>
          </a:p>
        </p:txBody>
      </p:sp>
    </p:spTree>
    <p:extLst>
      <p:ext uri="{BB962C8B-B14F-4D97-AF65-F5344CB8AC3E}">
        <p14:creationId xmlns:p14="http://schemas.microsoft.com/office/powerpoint/2010/main" val="40836454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513678"/>
          </a:xfrm>
        </p:spPr>
        <p:txBody>
          <a:bodyPr>
            <a:noAutofit/>
          </a:bodyPr>
          <a:lstStyle/>
          <a:p>
            <a:pPr marL="0" indent="0">
              <a:buNone/>
            </a:pPr>
            <a:r>
              <a:rPr lang="en-US" sz="4400" b="1" dirty="0"/>
              <a:t>Native API.</a:t>
            </a:r>
          </a:p>
          <a:p>
            <a:pPr marL="0" indent="0">
              <a:buNone/>
            </a:pPr>
            <a:r>
              <a:rPr lang="en-US" sz="4400" b="1" dirty="0"/>
              <a:t>Query News Item.</a:t>
            </a:r>
          </a:p>
          <a:p>
            <a:pPr marL="0" indent="0">
              <a:buNone/>
            </a:pPr>
            <a:endParaRPr lang="en-US" b="1" dirty="0"/>
          </a:p>
        </p:txBody>
      </p:sp>
    </p:spTree>
    <p:extLst>
      <p:ext uri="{BB962C8B-B14F-4D97-AF65-F5344CB8AC3E}">
        <p14:creationId xmlns:p14="http://schemas.microsoft.com/office/powerpoint/2010/main" val="39912646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954107"/>
          </a:xfrm>
          <a:prstGeom prst="rect">
            <a:avLst/>
          </a:prstGeom>
        </p:spPr>
        <p:txBody>
          <a:bodyPr wrap="square">
            <a:spAutoFit/>
          </a:bodyPr>
          <a:lstStyle/>
          <a:p>
            <a:pPr marL="0" indent="0" algn="l">
              <a:buNone/>
            </a:pPr>
            <a:r>
              <a:rPr lang="en-US" sz="2800" b="1" i="0" dirty="0"/>
              <a:t>Use the Sitefinity API to modify taxonomies and assign or unassign content items to/from given taxonomy</a:t>
            </a:r>
            <a:endParaRPr lang="en-US" b="1" i="0" dirty="0"/>
          </a:p>
        </p:txBody>
      </p:sp>
      <p:pic>
        <p:nvPicPr>
          <p:cNvPr id="6" name="Picture 5">
            <a:extLst>
              <a:ext uri="{FF2B5EF4-FFF2-40B4-BE49-F238E27FC236}">
                <a16:creationId xmlns:a16="http://schemas.microsoft.com/office/drawing/2014/main" id="{1DAE9AF2-9CA3-45D7-B35E-301C249D3A03}"/>
              </a:ext>
            </a:extLst>
          </p:cNvPr>
          <p:cNvPicPr>
            <a:picLocks noChangeAspect="1"/>
          </p:cNvPicPr>
          <p:nvPr/>
        </p:nvPicPr>
        <p:blipFill>
          <a:blip r:embed="rId3"/>
          <a:stretch>
            <a:fillRect/>
          </a:stretch>
        </p:blipFill>
        <p:spPr>
          <a:xfrm>
            <a:off x="3564053" y="2525598"/>
            <a:ext cx="5179563" cy="3475294"/>
          </a:xfrm>
          <a:prstGeom prst="rect">
            <a:avLst/>
          </a:prstGeom>
        </p:spPr>
      </p:pic>
    </p:spTree>
    <p:extLst>
      <p:ext uri="{BB962C8B-B14F-4D97-AF65-F5344CB8AC3E}">
        <p14:creationId xmlns:p14="http://schemas.microsoft.com/office/powerpoint/2010/main" val="24343693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sz="2800" b="1" dirty="0"/>
              <a:t>Taxonomies</a:t>
            </a:r>
            <a:r>
              <a:rPr lang="en-US" b="1" dirty="0"/>
              <a:t> API allows:</a:t>
            </a:r>
          </a:p>
          <a:p>
            <a:r>
              <a:rPr lang="en-US" dirty="0"/>
              <a:t>CRUD operations.</a:t>
            </a:r>
          </a:p>
          <a:p>
            <a:r>
              <a:rPr lang="en-US" dirty="0"/>
              <a:t>Associate content item with taxon</a:t>
            </a:r>
          </a:p>
          <a:p>
            <a:r>
              <a:rPr lang="en-US" dirty="0"/>
              <a:t>Remove association of content item with taxon.</a:t>
            </a:r>
          </a:p>
          <a:p>
            <a:endParaRPr lang="en-US" dirty="0"/>
          </a:p>
          <a:p>
            <a:endParaRPr lang="en-US" dirty="0"/>
          </a:p>
        </p:txBody>
      </p:sp>
      <p:pic>
        <p:nvPicPr>
          <p:cNvPr id="5" name="Картина 3">
            <a:extLst>
              <a:ext uri="{FF2B5EF4-FFF2-40B4-BE49-F238E27FC236}">
                <a16:creationId xmlns:a16="http://schemas.microsoft.com/office/drawing/2014/main" id="{71539B64-26A9-48F5-A1AD-4D3FA9582434}"/>
              </a:ext>
            </a:extLst>
          </p:cNvPr>
          <p:cNvPicPr>
            <a:picLocks noChangeAspect="1"/>
          </p:cNvPicPr>
          <p:nvPr/>
        </p:nvPicPr>
        <p:blipFill>
          <a:blip r:embed="rId3"/>
          <a:stretch>
            <a:fillRect/>
          </a:stretch>
        </p:blipFill>
        <p:spPr>
          <a:xfrm>
            <a:off x="1252957" y="4952799"/>
            <a:ext cx="935904" cy="997476"/>
          </a:xfrm>
          <a:prstGeom prst="rect">
            <a:avLst/>
          </a:prstGeom>
        </p:spPr>
      </p:pic>
      <p:sp>
        <p:nvSpPr>
          <p:cNvPr id="6" name="TextBox 5">
            <a:extLst>
              <a:ext uri="{FF2B5EF4-FFF2-40B4-BE49-F238E27FC236}">
                <a16:creationId xmlns:a16="http://schemas.microsoft.com/office/drawing/2014/main" id="{7C7D279C-5C54-48F6-91F2-406A35CA3F4B}"/>
              </a:ext>
            </a:extLst>
          </p:cNvPr>
          <p:cNvSpPr txBox="1"/>
          <p:nvPr/>
        </p:nvSpPr>
        <p:spPr bwMode="auto">
          <a:xfrm>
            <a:off x="2406967" y="4952799"/>
            <a:ext cx="8332610" cy="147501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Flat Taxonomies API and Hierarchical Taxonomies API have major differences. Always compare your code with the Sitefinity Taxonomies API documentation</a:t>
            </a:r>
            <a:endParaRPr lang="en-US" i="0" dirty="0"/>
          </a:p>
        </p:txBody>
      </p:sp>
      <p:pic>
        <p:nvPicPr>
          <p:cNvPr id="7" name="Picture 6">
            <a:extLst>
              <a:ext uri="{FF2B5EF4-FFF2-40B4-BE49-F238E27FC236}">
                <a16:creationId xmlns:a16="http://schemas.microsoft.com/office/drawing/2014/main" id="{8CF58F20-E3B0-4A93-B04F-C3DB62CACE15}"/>
              </a:ext>
            </a:extLst>
          </p:cNvPr>
          <p:cNvPicPr>
            <a:picLocks noChangeAspect="1"/>
          </p:cNvPicPr>
          <p:nvPr/>
        </p:nvPicPr>
        <p:blipFill>
          <a:blip r:embed="rId4"/>
          <a:stretch>
            <a:fillRect/>
          </a:stretch>
        </p:blipFill>
        <p:spPr>
          <a:xfrm>
            <a:off x="825182" y="3406469"/>
            <a:ext cx="10172700" cy="990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620459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98837"/>
            <a:ext cx="5809119" cy="660325"/>
          </a:xfrm>
        </p:spPr>
        <p:txBody>
          <a:bodyPr>
            <a:noAutofit/>
          </a:bodyPr>
          <a:lstStyle/>
          <a:p>
            <a:pPr marL="0" indent="0">
              <a:buNone/>
            </a:pPr>
            <a:r>
              <a:rPr lang="en-US" sz="4400" b="1" dirty="0"/>
              <a:t>Taxonomies API.</a:t>
            </a:r>
          </a:p>
          <a:p>
            <a:pPr marL="0" indent="0">
              <a:buNone/>
            </a:pPr>
            <a:endParaRPr lang="en-US" b="1" dirty="0"/>
          </a:p>
        </p:txBody>
      </p:sp>
    </p:spTree>
    <p:extLst>
      <p:ext uri="{BB962C8B-B14F-4D97-AF65-F5344CB8AC3E}">
        <p14:creationId xmlns:p14="http://schemas.microsoft.com/office/powerpoint/2010/main" val="31366822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06479" y="1902803"/>
            <a:ext cx="7959068" cy="4078039"/>
          </a:xfrm>
          <a:prstGeom prst="rect">
            <a:avLst/>
          </a:prstGeom>
        </p:spPr>
        <p:txBody>
          <a:bodyPr wrap="square">
            <a:spAutoFit/>
          </a:bodyPr>
          <a:lstStyle/>
          <a:p>
            <a:pPr algn="l"/>
            <a:r>
              <a:rPr lang="en-US" sz="3600" b="1" i="0" dirty="0"/>
              <a:t>Exercise: Display all ‘Tags’ Taxa in your ‘Hello World’ custom widget, comma separated. </a:t>
            </a:r>
            <a:br>
              <a:rPr lang="en-US" sz="3600" b="1" i="0" dirty="0"/>
            </a:br>
            <a:br>
              <a:rPr lang="en-US" sz="3600" b="1" i="0" dirty="0"/>
            </a:br>
            <a:r>
              <a:rPr lang="en-US" sz="2600" b="1" i="0" dirty="0"/>
              <a:t>Hint: Google ‘</a:t>
            </a:r>
            <a:r>
              <a:rPr lang="en-US" b="1" dirty="0"/>
              <a:t>Taxonomies API Sitefinity Documentation</a:t>
            </a:r>
            <a:r>
              <a:rPr lang="en-US" b="1" i="0" dirty="0"/>
              <a:t>’</a:t>
            </a:r>
            <a:endParaRPr lang="en-US" sz="2600" b="1" i="0" dirty="0"/>
          </a:p>
          <a:p>
            <a:pPr marL="914400" lvl="1" indent="-457200" algn="l">
              <a:buFont typeface="Arial" panose="020B0604020202020204" pitchFamily="34" charset="0"/>
              <a:buChar char="•"/>
            </a:pPr>
            <a:r>
              <a:rPr lang="en-US" sz="2600" b="1" i="0" u="sng" dirty="0"/>
              <a:t>Advanced</a:t>
            </a:r>
            <a:r>
              <a:rPr lang="en-US" sz="2600" b="1" i="0" dirty="0"/>
              <a:t>: </a:t>
            </a:r>
            <a:r>
              <a:rPr lang="en-US" b="1" i="0" dirty="0"/>
              <a:t>Display all Taxa from a custom Taxonomy.</a:t>
            </a:r>
            <a:endParaRPr lang="en-US" sz="2600" b="1" i="0" dirty="0"/>
          </a:p>
        </p:txBody>
      </p:sp>
    </p:spTree>
    <p:extLst>
      <p:ext uri="{BB962C8B-B14F-4D97-AF65-F5344CB8AC3E}">
        <p14:creationId xmlns:p14="http://schemas.microsoft.com/office/powerpoint/2010/main" val="14725991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pic>
        <p:nvPicPr>
          <p:cNvPr id="10" name="Picture 9">
            <a:extLst>
              <a:ext uri="{FF2B5EF4-FFF2-40B4-BE49-F238E27FC236}">
                <a16:creationId xmlns:a16="http://schemas.microsoft.com/office/drawing/2014/main" id="{A98EB802-4D87-4565-80DF-FD0DBB685D8A}"/>
              </a:ext>
            </a:extLst>
          </p:cNvPr>
          <p:cNvPicPr>
            <a:picLocks noChangeAspect="1"/>
          </p:cNvPicPr>
          <p:nvPr/>
        </p:nvPicPr>
        <p:blipFill>
          <a:blip r:embed="rId3"/>
          <a:stretch>
            <a:fillRect/>
          </a:stretch>
        </p:blipFill>
        <p:spPr>
          <a:xfrm>
            <a:off x="2456231" y="1960245"/>
            <a:ext cx="7151553" cy="4409393"/>
          </a:xfrm>
          <a:prstGeom prst="rect">
            <a:avLst/>
          </a:prstGeom>
        </p:spPr>
      </p:pic>
      <p:sp>
        <p:nvSpPr>
          <p:cNvPr id="11" name="TextBox 10">
            <a:extLst>
              <a:ext uri="{FF2B5EF4-FFF2-40B4-BE49-F238E27FC236}">
                <a16:creationId xmlns:a16="http://schemas.microsoft.com/office/drawing/2014/main" id="{0761C8B0-0F79-492B-9894-0BF1CF2276C1}"/>
              </a:ext>
            </a:extLst>
          </p:cNvPr>
          <p:cNvSpPr txBox="1"/>
          <p:nvPr/>
        </p:nvSpPr>
        <p:spPr bwMode="auto">
          <a:xfrm>
            <a:off x="569146" y="1251284"/>
            <a:ext cx="10769413" cy="235819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Access data stored in Dynamic modules via the Sitefinity API.</a:t>
            </a:r>
          </a:p>
        </p:txBody>
      </p:sp>
    </p:spTree>
    <p:extLst>
      <p:ext uri="{BB962C8B-B14F-4D97-AF65-F5344CB8AC3E}">
        <p14:creationId xmlns:p14="http://schemas.microsoft.com/office/powerpoint/2010/main" val="35043573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sz="2800" b="1" dirty="0"/>
          </a:p>
          <a:p>
            <a:r>
              <a:rPr lang="en-US" dirty="0"/>
              <a:t>API can be used to take advantage of module’s data in custom Sitefinity widgets (</a:t>
            </a:r>
            <a:r>
              <a:rPr lang="en-US" i="1" dirty="0"/>
              <a:t>studied in Sitefinity Advanced Course</a:t>
            </a:r>
            <a:r>
              <a:rPr lang="en-US" dirty="0"/>
              <a:t>), custom code implementations, etc.</a:t>
            </a:r>
          </a:p>
          <a:p>
            <a:r>
              <a:rPr lang="en-US" dirty="0"/>
              <a:t>Very useful code samples are generated in the Sitefinity project upon creating a dynamic module.</a:t>
            </a:r>
          </a:p>
          <a:p>
            <a:endParaRPr lang="en-US" sz="2800" b="1" dirty="0"/>
          </a:p>
        </p:txBody>
      </p:sp>
      <p:pic>
        <p:nvPicPr>
          <p:cNvPr id="6" name="Picture 5">
            <a:extLst>
              <a:ext uri="{FF2B5EF4-FFF2-40B4-BE49-F238E27FC236}">
                <a16:creationId xmlns:a16="http://schemas.microsoft.com/office/drawing/2014/main" id="{01A0B372-0720-4535-923F-63A4B74E8E7E}"/>
              </a:ext>
            </a:extLst>
          </p:cNvPr>
          <p:cNvPicPr>
            <a:picLocks noChangeAspect="1"/>
          </p:cNvPicPr>
          <p:nvPr/>
        </p:nvPicPr>
        <p:blipFill>
          <a:blip r:embed="rId3"/>
          <a:stretch>
            <a:fillRect/>
          </a:stretch>
        </p:blipFill>
        <p:spPr>
          <a:xfrm>
            <a:off x="793820" y="4167875"/>
            <a:ext cx="2974312" cy="2201763"/>
          </a:xfrm>
          <a:prstGeom prst="rect">
            <a:avLst/>
          </a:prstGeom>
        </p:spPr>
      </p:pic>
      <p:pic>
        <p:nvPicPr>
          <p:cNvPr id="7" name="Picture 6">
            <a:extLst>
              <a:ext uri="{FF2B5EF4-FFF2-40B4-BE49-F238E27FC236}">
                <a16:creationId xmlns:a16="http://schemas.microsoft.com/office/drawing/2014/main" id="{11E0DFEE-428E-487F-9769-6DD3C0A82AE5}"/>
              </a:ext>
            </a:extLst>
          </p:cNvPr>
          <p:cNvPicPr>
            <a:picLocks noChangeAspect="1"/>
          </p:cNvPicPr>
          <p:nvPr/>
        </p:nvPicPr>
        <p:blipFill>
          <a:blip r:embed="rId4"/>
          <a:stretch>
            <a:fillRect/>
          </a:stretch>
        </p:blipFill>
        <p:spPr>
          <a:xfrm>
            <a:off x="3992579" y="4739839"/>
            <a:ext cx="7674539" cy="918007"/>
          </a:xfrm>
          <a:prstGeom prst="rect">
            <a:avLst/>
          </a:prstGeom>
        </p:spPr>
      </p:pic>
      <p:sp>
        <p:nvSpPr>
          <p:cNvPr id="8" name="Rectangle 7">
            <a:extLst>
              <a:ext uri="{FF2B5EF4-FFF2-40B4-BE49-F238E27FC236}">
                <a16:creationId xmlns:a16="http://schemas.microsoft.com/office/drawing/2014/main" id="{7CD1387A-8FF1-4357-84FE-FAF068D06217}"/>
              </a:ext>
            </a:extLst>
          </p:cNvPr>
          <p:cNvSpPr/>
          <p:nvPr/>
        </p:nvSpPr>
        <p:spPr bwMode="auto">
          <a:xfrm>
            <a:off x="4172485" y="4739838"/>
            <a:ext cx="7503700" cy="918007"/>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077A8D8-2DF1-4549-90BC-E1B6B7A30BF9}"/>
              </a:ext>
            </a:extLst>
          </p:cNvPr>
          <p:cNvSpPr/>
          <p:nvPr/>
        </p:nvSpPr>
        <p:spPr bwMode="auto">
          <a:xfrm>
            <a:off x="823965" y="4167875"/>
            <a:ext cx="2974312" cy="2201763"/>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0595686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Events. EventHub.</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dirty="0"/>
              <a:t>Powerful event system that lets you plug and execute custom logic on various stages of various events.</a:t>
            </a:r>
          </a:p>
          <a:p>
            <a:endParaRPr lang="en-US" dirty="0"/>
          </a:p>
          <a:p>
            <a:pPr marL="456926" lvl="1" indent="0">
              <a:buNone/>
            </a:pPr>
            <a:endParaRPr lang="en-US" dirty="0"/>
          </a:p>
        </p:txBody>
      </p:sp>
      <p:pic>
        <p:nvPicPr>
          <p:cNvPr id="3" name="Picture 2">
            <a:extLst>
              <a:ext uri="{FF2B5EF4-FFF2-40B4-BE49-F238E27FC236}">
                <a16:creationId xmlns:a16="http://schemas.microsoft.com/office/drawing/2014/main" id="{543BDDD9-3BFD-40E0-B5A6-6B7ADD182A9C}"/>
              </a:ext>
            </a:extLst>
          </p:cNvPr>
          <p:cNvPicPr>
            <a:picLocks noChangeAspect="1"/>
          </p:cNvPicPr>
          <p:nvPr/>
        </p:nvPicPr>
        <p:blipFill>
          <a:blip r:embed="rId3"/>
          <a:stretch>
            <a:fillRect/>
          </a:stretch>
        </p:blipFill>
        <p:spPr>
          <a:xfrm>
            <a:off x="2970910" y="2379359"/>
            <a:ext cx="6247003" cy="3742308"/>
          </a:xfrm>
          <a:prstGeom prst="rect">
            <a:avLst/>
          </a:prstGeom>
        </p:spPr>
      </p:pic>
    </p:spTree>
    <p:extLst>
      <p:ext uri="{BB962C8B-B14F-4D97-AF65-F5344CB8AC3E}">
        <p14:creationId xmlns:p14="http://schemas.microsoft.com/office/powerpoint/2010/main" val="30285512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List of EventHub events</a:t>
            </a:r>
            <a:br>
              <a:rPr lang="en-US" dirty="0"/>
            </a:br>
            <a:endParaRPr lang="en-US" dirty="0"/>
          </a:p>
        </p:txBody>
      </p:sp>
      <p:sp>
        <p:nvSpPr>
          <p:cNvPr id="3" name="Content Placeholder 2"/>
          <p:cNvSpPr>
            <a:spLocks noGrp="1"/>
          </p:cNvSpPr>
          <p:nvPr>
            <p:ph idx="1"/>
          </p:nvPr>
        </p:nvSpPr>
        <p:spPr>
          <a:xfrm>
            <a:off x="389467" y="1200154"/>
            <a:ext cx="6753013" cy="3419971"/>
          </a:xfrm>
        </p:spPr>
        <p:txBody>
          <a:bodyPr/>
          <a:lstStyle/>
          <a:p>
            <a:r>
              <a:rPr lang="en-US" sz="2800" dirty="0" err="1"/>
              <a:t>IDataEvent</a:t>
            </a:r>
            <a:r>
              <a:rPr lang="en-US" sz="2800" dirty="0"/>
              <a:t> – all content;</a:t>
            </a:r>
          </a:p>
          <a:p>
            <a:r>
              <a:rPr lang="en-US" sz="2800" dirty="0"/>
              <a:t>Pages Events;</a:t>
            </a:r>
          </a:p>
          <a:p>
            <a:r>
              <a:rPr lang="en-US" sz="2800" dirty="0"/>
              <a:t>Forms events;</a:t>
            </a:r>
          </a:p>
          <a:p>
            <a:r>
              <a:rPr lang="en-US" sz="2800" dirty="0"/>
              <a:t>Dynamic modules events;</a:t>
            </a:r>
          </a:p>
          <a:p>
            <a:r>
              <a:rPr lang="en-US" sz="2800" dirty="0"/>
              <a:t>User Events;</a:t>
            </a:r>
          </a:p>
          <a:p>
            <a:r>
              <a:rPr lang="en-US" sz="2800" dirty="0"/>
              <a:t>and many more…</a:t>
            </a:r>
          </a:p>
          <a:p>
            <a:pPr marL="0" indent="0">
              <a:buNone/>
            </a:pPr>
            <a:endParaRPr lang="en-US" sz="2800" dirty="0"/>
          </a:p>
          <a:p>
            <a:pPr lvl="1"/>
            <a:endParaRPr lang="en-US" sz="2400"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9" name="Picture 32">
            <a:extLst>
              <a:ext uri="{FF2B5EF4-FFF2-40B4-BE49-F238E27FC236}">
                <a16:creationId xmlns:a16="http://schemas.microsoft.com/office/drawing/2014/main" id="{4FD34E33-BD32-46EE-9295-E8D4D88A2001}"/>
              </a:ext>
            </a:extLst>
          </p:cNvPr>
          <p:cNvPicPr>
            <a:picLocks noChangeAspect="1"/>
          </p:cNvPicPr>
          <p:nvPr/>
        </p:nvPicPr>
        <p:blipFill>
          <a:blip r:embed="rId3"/>
          <a:stretch>
            <a:fillRect/>
          </a:stretch>
        </p:blipFill>
        <p:spPr>
          <a:xfrm>
            <a:off x="744890" y="5265061"/>
            <a:ext cx="722230" cy="768826"/>
          </a:xfrm>
          <a:prstGeom prst="rect">
            <a:avLst/>
          </a:prstGeom>
        </p:spPr>
      </p:pic>
      <p:sp>
        <p:nvSpPr>
          <p:cNvPr id="10" name="TextBox 9">
            <a:extLst>
              <a:ext uri="{FF2B5EF4-FFF2-40B4-BE49-F238E27FC236}">
                <a16:creationId xmlns:a16="http://schemas.microsoft.com/office/drawing/2014/main" id="{06038237-616B-4C51-9165-83F9266727F6}"/>
              </a:ext>
            </a:extLst>
          </p:cNvPr>
          <p:cNvSpPr txBox="1"/>
          <p:nvPr/>
        </p:nvSpPr>
        <p:spPr bwMode="auto">
          <a:xfrm>
            <a:off x="1585813" y="4995553"/>
            <a:ext cx="5672170" cy="130784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Events are well described in the EventHub Sitefinity documentation, incl. code snippets and examples.</a:t>
            </a:r>
          </a:p>
          <a:p>
            <a:pPr algn="l">
              <a:buSzTx/>
            </a:pPr>
            <a:endParaRPr lang="en-US" i="0" dirty="0"/>
          </a:p>
        </p:txBody>
      </p:sp>
      <p:pic>
        <p:nvPicPr>
          <p:cNvPr id="6" name="Picture 5">
            <a:extLst>
              <a:ext uri="{FF2B5EF4-FFF2-40B4-BE49-F238E27FC236}">
                <a16:creationId xmlns:a16="http://schemas.microsoft.com/office/drawing/2014/main" id="{23DED34A-EC9D-44D2-B9F3-2ED85B09536D}"/>
              </a:ext>
            </a:extLst>
          </p:cNvPr>
          <p:cNvPicPr>
            <a:picLocks noChangeAspect="1"/>
          </p:cNvPicPr>
          <p:nvPr/>
        </p:nvPicPr>
        <p:blipFill>
          <a:blip r:embed="rId4"/>
          <a:stretch>
            <a:fillRect/>
          </a:stretch>
        </p:blipFill>
        <p:spPr>
          <a:xfrm>
            <a:off x="7920671" y="488362"/>
            <a:ext cx="3710339" cy="58150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23062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1223-45D5-6F3C-0E50-455EBEF883E9}"/>
              </a:ext>
            </a:extLst>
          </p:cNvPr>
          <p:cNvSpPr>
            <a:spLocks noGrp="1"/>
          </p:cNvSpPr>
          <p:nvPr>
            <p:ph type="title"/>
          </p:nvPr>
        </p:nvSpPr>
        <p:spPr/>
        <p:txBody>
          <a:bodyPr/>
          <a:lstStyle/>
          <a:p>
            <a:r>
              <a:rPr lang="en-AU" b="1" i="0" dirty="0">
                <a:solidFill>
                  <a:srgbClr val="473D3A"/>
                </a:solidFill>
                <a:effectLst/>
                <a:latin typeface="Roboto" panose="02000000000000000000" pitchFamily="2" charset="0"/>
              </a:rPr>
              <a:t>Key features of Sitefinity</a:t>
            </a:r>
            <a:endParaRPr lang="en-AU" dirty="0"/>
          </a:p>
        </p:txBody>
      </p:sp>
      <p:sp>
        <p:nvSpPr>
          <p:cNvPr id="3" name="Content Placeholder 2">
            <a:extLst>
              <a:ext uri="{FF2B5EF4-FFF2-40B4-BE49-F238E27FC236}">
                <a16:creationId xmlns:a16="http://schemas.microsoft.com/office/drawing/2014/main" id="{06445053-953E-FAA7-D7EF-B261B6A3E089}"/>
              </a:ext>
            </a:extLst>
          </p:cNvPr>
          <p:cNvSpPr>
            <a:spLocks noGrp="1"/>
          </p:cNvSpPr>
          <p:nvPr>
            <p:ph idx="1"/>
          </p:nvPr>
        </p:nvSpPr>
        <p:spPr/>
        <p:txBody>
          <a:bodyPr/>
          <a:lstStyle/>
          <a:p>
            <a:pPr marL="0" indent="0">
              <a:buNone/>
            </a:pPr>
            <a:endParaRPr lang="en-AU" dirty="0"/>
          </a:p>
          <a:p>
            <a:r>
              <a:rPr lang="en-AU" dirty="0"/>
              <a:t>Content authoring and management</a:t>
            </a:r>
          </a:p>
          <a:p>
            <a:r>
              <a:rPr lang="en-AU" dirty="0"/>
              <a:t>Multisite and multilingual support</a:t>
            </a:r>
          </a:p>
          <a:p>
            <a:r>
              <a:rPr lang="en-AU" dirty="0"/>
              <a:t>Online forms</a:t>
            </a:r>
          </a:p>
          <a:p>
            <a:r>
              <a:rPr lang="en-AU" dirty="0"/>
              <a:t>Digital marketing features</a:t>
            </a:r>
          </a:p>
          <a:p>
            <a:r>
              <a:rPr lang="en-AU" dirty="0"/>
              <a:t>Mobile-friendly</a:t>
            </a:r>
          </a:p>
          <a:p>
            <a:r>
              <a:rPr lang="en-AU" dirty="0"/>
              <a:t>Performance, scalability, and security</a:t>
            </a:r>
          </a:p>
          <a:p>
            <a:r>
              <a:rPr lang="en-AU" dirty="0"/>
              <a:t>Development tools</a:t>
            </a:r>
          </a:p>
          <a:p>
            <a:endParaRPr lang="en-AU" dirty="0"/>
          </a:p>
        </p:txBody>
      </p:sp>
    </p:spTree>
    <p:extLst>
      <p:ext uri="{BB962C8B-B14F-4D97-AF65-F5344CB8AC3E}">
        <p14:creationId xmlns:p14="http://schemas.microsoft.com/office/powerpoint/2010/main" val="31224707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EventHub subscribe and unsubscribe.</a:t>
            </a:r>
            <a:endParaRPr lang="en-US" sz="1000" dirty="0">
              <a:highlight>
                <a:srgbClr val="FFFF00"/>
              </a:highlight>
            </a:endParaRPr>
          </a:p>
        </p:txBody>
      </p:sp>
      <p:sp>
        <p:nvSpPr>
          <p:cNvPr id="6" name="Content Placeholder 5">
            <a:extLst>
              <a:ext uri="{FF2B5EF4-FFF2-40B4-BE49-F238E27FC236}">
                <a16:creationId xmlns:a16="http://schemas.microsoft.com/office/drawing/2014/main" id="{4A301AAD-C9F9-49FE-B829-E88EFABBDAF5}"/>
              </a:ext>
            </a:extLst>
          </p:cNvPr>
          <p:cNvSpPr>
            <a:spLocks noGrp="1"/>
          </p:cNvSpPr>
          <p:nvPr>
            <p:ph idx="1"/>
          </p:nvPr>
        </p:nvSpPr>
        <p:spPr/>
        <p:txBody>
          <a:bodyPr/>
          <a:lstStyle/>
          <a:p>
            <a:r>
              <a:rPr lang="en-US" dirty="0"/>
              <a:t>Example: Subscribe to Dynamic Content creation, so we can execute our custom logic when new Dynamic content item is created.</a:t>
            </a:r>
          </a:p>
        </p:txBody>
      </p:sp>
      <p:pic>
        <p:nvPicPr>
          <p:cNvPr id="7" name="Picture 6">
            <a:extLst>
              <a:ext uri="{FF2B5EF4-FFF2-40B4-BE49-F238E27FC236}">
                <a16:creationId xmlns:a16="http://schemas.microsoft.com/office/drawing/2014/main" id="{81A9D99E-D040-44CF-8FFD-3C0F6917DDAE}"/>
              </a:ext>
            </a:extLst>
          </p:cNvPr>
          <p:cNvPicPr>
            <a:picLocks noChangeAspect="1"/>
          </p:cNvPicPr>
          <p:nvPr/>
        </p:nvPicPr>
        <p:blipFill>
          <a:blip r:embed="rId3"/>
          <a:stretch>
            <a:fillRect/>
          </a:stretch>
        </p:blipFill>
        <p:spPr>
          <a:xfrm>
            <a:off x="1193307" y="2524125"/>
            <a:ext cx="96774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97E9BEA-7DC2-445B-94F5-79E744C76917}"/>
              </a:ext>
            </a:extLst>
          </p:cNvPr>
          <p:cNvPicPr>
            <a:picLocks noChangeAspect="1"/>
          </p:cNvPicPr>
          <p:nvPr/>
        </p:nvPicPr>
        <p:blipFill>
          <a:blip r:embed="rId4"/>
          <a:stretch>
            <a:fillRect/>
          </a:stretch>
        </p:blipFill>
        <p:spPr>
          <a:xfrm>
            <a:off x="4052236" y="4272993"/>
            <a:ext cx="7872312" cy="15078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2F7CA92-76A3-4AA5-9022-C3558DB64EF8}"/>
              </a:ext>
            </a:extLst>
          </p:cNvPr>
          <p:cNvPicPr>
            <a:picLocks noChangeAspect="1"/>
          </p:cNvPicPr>
          <p:nvPr/>
        </p:nvPicPr>
        <p:blipFill>
          <a:blip r:embed="rId5"/>
          <a:stretch>
            <a:fillRect/>
          </a:stretch>
        </p:blipFill>
        <p:spPr>
          <a:xfrm>
            <a:off x="624874" y="3664638"/>
            <a:ext cx="2737788" cy="27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Rounded Corners 9">
            <a:extLst>
              <a:ext uri="{FF2B5EF4-FFF2-40B4-BE49-F238E27FC236}">
                <a16:creationId xmlns:a16="http://schemas.microsoft.com/office/drawing/2014/main" id="{9969C4C2-CE7C-4E5F-AC67-B9F2FBD95427}"/>
              </a:ext>
            </a:extLst>
          </p:cNvPr>
          <p:cNvSpPr/>
          <p:nvPr/>
        </p:nvSpPr>
        <p:spPr bwMode="auto">
          <a:xfrm>
            <a:off x="818147" y="5665663"/>
            <a:ext cx="1260910" cy="548640"/>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1" name="Rectangle: Rounded Corners 10">
            <a:extLst>
              <a:ext uri="{FF2B5EF4-FFF2-40B4-BE49-F238E27FC236}">
                <a16:creationId xmlns:a16="http://schemas.microsoft.com/office/drawing/2014/main" id="{537E781E-59D7-46C3-B80B-551DF2606F78}"/>
              </a:ext>
            </a:extLst>
          </p:cNvPr>
          <p:cNvSpPr/>
          <p:nvPr/>
        </p:nvSpPr>
        <p:spPr bwMode="auto">
          <a:xfrm>
            <a:off x="4369868" y="4641361"/>
            <a:ext cx="4379495" cy="1139529"/>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grpSp>
        <p:nvGrpSpPr>
          <p:cNvPr id="22" name="Group 21">
            <a:extLst>
              <a:ext uri="{FF2B5EF4-FFF2-40B4-BE49-F238E27FC236}">
                <a16:creationId xmlns:a16="http://schemas.microsoft.com/office/drawing/2014/main" id="{C2C8C6BA-A45B-43EF-ADCB-80C10F410EDE}"/>
              </a:ext>
            </a:extLst>
          </p:cNvPr>
          <p:cNvGrpSpPr/>
          <p:nvPr/>
        </p:nvGrpSpPr>
        <p:grpSpPr>
          <a:xfrm>
            <a:off x="2079057" y="4360244"/>
            <a:ext cx="3368842" cy="1579739"/>
            <a:chOff x="2079057" y="4360244"/>
            <a:chExt cx="3368842" cy="1579739"/>
          </a:xfrm>
        </p:grpSpPr>
        <p:cxnSp>
          <p:nvCxnSpPr>
            <p:cNvPr id="15" name="Connector: Elbow 14">
              <a:extLst>
                <a:ext uri="{FF2B5EF4-FFF2-40B4-BE49-F238E27FC236}">
                  <a16:creationId xmlns:a16="http://schemas.microsoft.com/office/drawing/2014/main" id="{8196DF54-F82F-439B-9699-13CA612455EF}"/>
                </a:ext>
              </a:extLst>
            </p:cNvPr>
            <p:cNvCxnSpPr>
              <a:cxnSpLocks/>
              <a:stCxn id="10" idx="3"/>
            </p:cNvCxnSpPr>
            <p:nvPr/>
          </p:nvCxnSpPr>
          <p:spPr bwMode="auto">
            <a:xfrm flipV="1">
              <a:off x="2079057" y="4360244"/>
              <a:ext cx="3368842" cy="1579739"/>
            </a:xfrm>
            <a:prstGeom prst="bentConnector3">
              <a:avLst/>
            </a:prstGeom>
            <a:solidFill>
              <a:schemeClr val="accent1"/>
            </a:solidFill>
            <a:ln w="28575" cap="flat" cmpd="sng" algn="ctr">
              <a:solidFill>
                <a:srgbClr val="55D400"/>
              </a:solidFill>
              <a:prstDash val="sysDash"/>
              <a:round/>
              <a:headEnd type="none" w="med" len="med"/>
              <a:tailEnd type="none" w="med" len="med"/>
            </a:ln>
            <a:effectLst/>
          </p:spPr>
        </p:cxnSp>
        <p:cxnSp>
          <p:nvCxnSpPr>
            <p:cNvPr id="20" name="Straight Arrow Connector 19">
              <a:extLst>
                <a:ext uri="{FF2B5EF4-FFF2-40B4-BE49-F238E27FC236}">
                  <a16:creationId xmlns:a16="http://schemas.microsoft.com/office/drawing/2014/main" id="{A473B798-4660-440D-909A-87A96AD55B30}"/>
                </a:ext>
              </a:extLst>
            </p:cNvPr>
            <p:cNvCxnSpPr/>
            <p:nvPr/>
          </p:nvCxnSpPr>
          <p:spPr bwMode="auto">
            <a:xfrm>
              <a:off x="5447899" y="4360244"/>
              <a:ext cx="0" cy="281117"/>
            </a:xfrm>
            <a:prstGeom prst="straightConnector1">
              <a:avLst/>
            </a:prstGeom>
            <a:solidFill>
              <a:schemeClr val="accent1"/>
            </a:solidFill>
            <a:ln w="28575" cap="flat" cmpd="sng" algn="ctr">
              <a:solidFill>
                <a:srgbClr val="55D400"/>
              </a:solidFill>
              <a:prstDash val="sysDash"/>
              <a:round/>
              <a:headEnd type="none" w="med" len="med"/>
              <a:tailEnd type="triangle"/>
            </a:ln>
            <a:effectLst/>
          </p:spPr>
        </p:cxnSp>
      </p:grpSp>
    </p:spTree>
    <p:extLst>
      <p:ext uri="{BB962C8B-B14F-4D97-AF65-F5344CB8AC3E}">
        <p14:creationId xmlns:p14="http://schemas.microsoft.com/office/powerpoint/2010/main" val="127052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2000"/>
                                        <p:tgtEl>
                                          <p:spTgt spid="22"/>
                                        </p:tgtEl>
                                      </p:cBhvr>
                                    </p:animEffect>
                                  </p:childTnLst>
                                </p:cTn>
                              </p:par>
                            </p:childTnLst>
                          </p:cTn>
                        </p:par>
                        <p:par>
                          <p:cTn id="12" fill="hold">
                            <p:stCondLst>
                              <p:cond delay="2500"/>
                            </p:stCondLst>
                            <p:childTnLst>
                              <p:par>
                                <p:cTn id="13" presetID="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9</a:t>
            </a:r>
            <a:br>
              <a:rPr lang="en-US" sz="4900" dirty="0"/>
            </a:br>
            <a:br>
              <a:rPr lang="en-US" sz="4000" dirty="0"/>
            </a:br>
            <a:r>
              <a:rPr lang="en-US" sz="4000" dirty="0">
                <a:solidFill>
                  <a:srgbClr val="55D400"/>
                </a:solidFill>
              </a:rPr>
              <a:t>Working with Configurations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3750558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endParaRPr lang="en-US" sz="2800" dirty="0"/>
          </a:p>
        </p:txBody>
      </p:sp>
      <p:pic>
        <p:nvPicPr>
          <p:cNvPr id="5" name="Picture 4">
            <a:extLst>
              <a:ext uri="{FF2B5EF4-FFF2-40B4-BE49-F238E27FC236}">
                <a16:creationId xmlns:a16="http://schemas.microsoft.com/office/drawing/2014/main" id="{3AFDAFE0-77D2-4FA7-B24A-53B036E18D35}"/>
              </a:ext>
            </a:extLst>
          </p:cNvPr>
          <p:cNvPicPr>
            <a:picLocks noChangeAspect="1"/>
          </p:cNvPicPr>
          <p:nvPr/>
        </p:nvPicPr>
        <p:blipFill>
          <a:blip r:embed="rId3"/>
          <a:stretch>
            <a:fillRect/>
          </a:stretch>
        </p:blipFill>
        <p:spPr>
          <a:xfrm>
            <a:off x="3232917" y="2703871"/>
            <a:ext cx="607695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2">
            <a:extLst>
              <a:ext uri="{FF2B5EF4-FFF2-40B4-BE49-F238E27FC236}">
                <a16:creationId xmlns:a16="http://schemas.microsoft.com/office/drawing/2014/main" id="{5238CC81-A98C-4B45-8288-7801529870D2}"/>
              </a:ext>
            </a:extLst>
          </p:cNvPr>
          <p:cNvSpPr txBox="1">
            <a:spLocks/>
          </p:cNvSpPr>
          <p:nvPr/>
        </p:nvSpPr>
        <p:spPr>
          <a:xfrm>
            <a:off x="541866" y="1352554"/>
            <a:ext cx="11060199" cy="4704117"/>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endParaRPr lang="en-US" i="0" dirty="0"/>
          </a:p>
          <a:p>
            <a:pPr>
              <a:buSzTx/>
            </a:pPr>
            <a:r>
              <a:rPr lang="en-US" sz="2800" i="0" dirty="0"/>
              <a:t>Modify settings entirely through the Sitefinity CMS backend UI</a:t>
            </a:r>
          </a:p>
        </p:txBody>
      </p:sp>
    </p:spTree>
    <p:extLst>
      <p:ext uri="{BB962C8B-B14F-4D97-AF65-F5344CB8AC3E}">
        <p14:creationId xmlns:p14="http://schemas.microsoft.com/office/powerpoint/2010/main" val="34096160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674796"/>
            <a:ext cx="11582401" cy="4697433"/>
          </a:xfrm>
        </p:spPr>
        <p:txBody>
          <a:bodyPr/>
          <a:lstStyle/>
          <a:p>
            <a:r>
              <a:rPr lang="en-US" sz="2800" i="1" dirty="0" err="1">
                <a:solidFill>
                  <a:schemeClr val="accent1"/>
                </a:solidFill>
              </a:rPr>
              <a:t>Web.config</a:t>
            </a:r>
            <a:endParaRPr lang="en-US" sz="2800" i="1" dirty="0">
              <a:solidFill>
                <a:schemeClr val="accent1"/>
              </a:solidFill>
            </a:endParaRPr>
          </a:p>
          <a:p>
            <a:pPr lvl="1"/>
            <a:r>
              <a:rPr lang="en-US" sz="2400" dirty="0"/>
              <a:t> The </a:t>
            </a:r>
            <a:r>
              <a:rPr lang="en-US" sz="2400" dirty="0" err="1"/>
              <a:t>web.config</a:t>
            </a:r>
            <a:r>
              <a:rPr lang="en-US" sz="2400" dirty="0"/>
              <a:t> file includes only standard ASP.NET configurations</a:t>
            </a:r>
            <a:r>
              <a:rPr lang="en-US" dirty="0"/>
              <a:t>.</a:t>
            </a:r>
            <a:r>
              <a:rPr lang="en-US" sz="2800" i="1" dirty="0"/>
              <a:t> </a:t>
            </a:r>
          </a:p>
          <a:p>
            <a:r>
              <a:rPr lang="en-US" sz="2800" i="1" dirty="0">
                <a:solidFill>
                  <a:schemeClr val="accent1"/>
                </a:solidFill>
              </a:rPr>
              <a:t>~/</a:t>
            </a:r>
            <a:r>
              <a:rPr lang="en-US" sz="2800" i="1" dirty="0" err="1">
                <a:solidFill>
                  <a:schemeClr val="accent1"/>
                </a:solidFill>
              </a:rPr>
              <a:t>App_Data</a:t>
            </a:r>
            <a:r>
              <a:rPr lang="en-US" sz="2800" i="1" dirty="0">
                <a:solidFill>
                  <a:schemeClr val="accent1"/>
                </a:solidFill>
              </a:rPr>
              <a:t>/Sitefinity/Configurations</a:t>
            </a:r>
          </a:p>
          <a:p>
            <a:pPr lvl="1"/>
            <a:r>
              <a:rPr lang="en-US" sz="2400" dirty="0"/>
              <a:t>Sitefinity-specific settings are put into separate configuration files in the </a:t>
            </a:r>
            <a:r>
              <a:rPr lang="en-US" sz="2400" dirty="0" err="1"/>
              <a:t>App_Data</a:t>
            </a:r>
            <a:r>
              <a:rPr lang="en-US" sz="2400" dirty="0"/>
              <a:t>/Sitefinity/Configurations folder.</a:t>
            </a:r>
          </a:p>
          <a:p>
            <a:r>
              <a:rPr lang="en-US" sz="2800" dirty="0">
                <a:solidFill>
                  <a:schemeClr val="accent1"/>
                </a:solidFill>
              </a:rPr>
              <a:t>Database </a:t>
            </a:r>
          </a:p>
          <a:p>
            <a:pPr lvl="1"/>
            <a:r>
              <a:rPr lang="en-US" sz="2400" dirty="0"/>
              <a:t>Sitefinity-specific settings might be stored in the database, depending on the user preferred setup. </a:t>
            </a:r>
          </a:p>
        </p:txBody>
      </p:sp>
    </p:spTree>
    <p:extLst>
      <p:ext uri="{BB962C8B-B14F-4D97-AF65-F5344CB8AC3E}">
        <p14:creationId xmlns:p14="http://schemas.microsoft.com/office/powerpoint/2010/main" val="23878387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UI. Backend walkthrough.</a:t>
            </a:r>
            <a:endParaRPr lang="en-US" b="1" dirty="0"/>
          </a:p>
        </p:txBody>
      </p:sp>
    </p:spTree>
    <p:extLst>
      <p:ext uri="{BB962C8B-B14F-4D97-AF65-F5344CB8AC3E}">
        <p14:creationId xmlns:p14="http://schemas.microsoft.com/office/powerpoint/2010/main" val="8790633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Configurations in Visual Studio</a:t>
            </a:r>
            <a:br>
              <a:rPr lang="en-US" dirty="0"/>
            </a:br>
            <a:endParaRPr lang="en-US" dirty="0"/>
          </a:p>
        </p:txBody>
      </p:sp>
      <p:sp>
        <p:nvSpPr>
          <p:cNvPr id="3" name="Content Placeholder 2"/>
          <p:cNvSpPr>
            <a:spLocks noGrp="1"/>
          </p:cNvSpPr>
          <p:nvPr>
            <p:ph idx="1"/>
          </p:nvPr>
        </p:nvSpPr>
        <p:spPr>
          <a:xfrm>
            <a:off x="389467" y="1200154"/>
            <a:ext cx="8246533" cy="5172075"/>
          </a:xfrm>
        </p:spPr>
        <p:txBody>
          <a:bodyPr/>
          <a:lstStyle/>
          <a:p>
            <a:r>
              <a:rPr lang="en-US" sz="2800" dirty="0"/>
              <a:t>Configurations </a:t>
            </a:r>
          </a:p>
          <a:p>
            <a:pPr lvl="1"/>
            <a:r>
              <a:rPr lang="en-US" sz="2400" dirty="0" err="1"/>
              <a:t>AppData</a:t>
            </a:r>
            <a:r>
              <a:rPr lang="en-US" sz="2400" dirty="0"/>
              <a:t> &gt; Sitefinity &gt; Configurations</a:t>
            </a:r>
          </a:p>
          <a:p>
            <a:pPr lvl="1"/>
            <a:r>
              <a:rPr lang="en-US" sz="2400" dirty="0" err="1"/>
              <a:t>Data.Config</a:t>
            </a:r>
            <a:r>
              <a:rPr lang="en-US" sz="2400" dirty="0"/>
              <a:t> file – contains the DB connection string</a:t>
            </a:r>
          </a:p>
          <a:p>
            <a:pPr lvl="1"/>
            <a:endParaRPr lang="en-US" sz="2400" dirty="0"/>
          </a:p>
          <a:p>
            <a:pPr marL="456926" lvl="1" indent="0">
              <a:buNone/>
            </a:pPr>
            <a:endParaRPr lang="bg-BG" sz="2400" dirty="0"/>
          </a:p>
        </p:txBody>
      </p:sp>
      <p:pic>
        <p:nvPicPr>
          <p:cNvPr id="5" name="Picture 4">
            <a:extLst>
              <a:ext uri="{FF2B5EF4-FFF2-40B4-BE49-F238E27FC236}">
                <a16:creationId xmlns:a16="http://schemas.microsoft.com/office/drawing/2014/main" id="{4EEBEA7F-EAF2-4ACA-8A4A-0CBDD101149E}"/>
              </a:ext>
            </a:extLst>
          </p:cNvPr>
          <p:cNvPicPr>
            <a:picLocks noChangeAspect="1"/>
          </p:cNvPicPr>
          <p:nvPr/>
        </p:nvPicPr>
        <p:blipFill>
          <a:blip r:embed="rId3"/>
          <a:stretch>
            <a:fillRect/>
          </a:stretch>
        </p:blipFill>
        <p:spPr>
          <a:xfrm>
            <a:off x="8473440" y="1230074"/>
            <a:ext cx="3579281" cy="4502632"/>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id="{A6D82DDD-D0EB-4783-8DC4-C51C35B45971}"/>
              </a:ext>
            </a:extLst>
          </p:cNvPr>
          <p:cNvSpPr/>
          <p:nvPr/>
        </p:nvSpPr>
        <p:spPr bwMode="auto">
          <a:xfrm>
            <a:off x="9211377" y="3262964"/>
            <a:ext cx="2704699" cy="2469742"/>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13" name="Картина 3">
            <a:extLst>
              <a:ext uri="{FF2B5EF4-FFF2-40B4-BE49-F238E27FC236}">
                <a16:creationId xmlns:a16="http://schemas.microsoft.com/office/drawing/2014/main" id="{B3AD9933-CF03-4E90-866D-F5B41AA8687E}"/>
              </a:ext>
            </a:extLst>
          </p:cNvPr>
          <p:cNvPicPr>
            <a:picLocks noChangeAspect="1"/>
          </p:cNvPicPr>
          <p:nvPr/>
        </p:nvPicPr>
        <p:blipFill>
          <a:blip r:embed="rId4"/>
          <a:stretch>
            <a:fillRect/>
          </a:stretch>
        </p:blipFill>
        <p:spPr>
          <a:xfrm>
            <a:off x="733191" y="4944664"/>
            <a:ext cx="935904" cy="997476"/>
          </a:xfrm>
          <a:prstGeom prst="rect">
            <a:avLst/>
          </a:prstGeom>
        </p:spPr>
      </p:pic>
      <p:sp>
        <p:nvSpPr>
          <p:cNvPr id="14" name="TextBox 13">
            <a:extLst>
              <a:ext uri="{FF2B5EF4-FFF2-40B4-BE49-F238E27FC236}">
                <a16:creationId xmlns:a16="http://schemas.microsoft.com/office/drawing/2014/main" id="{F7469019-102F-4FE3-9CA8-844F3AED944B}"/>
              </a:ext>
            </a:extLst>
          </p:cNvPr>
          <p:cNvSpPr txBox="1"/>
          <p:nvPr/>
        </p:nvSpPr>
        <p:spPr bwMode="auto">
          <a:xfrm>
            <a:off x="1883804" y="4964720"/>
            <a:ext cx="5640371" cy="8637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Configuration files should be included and kept in Source Control</a:t>
            </a:r>
            <a:endParaRPr lang="en-US" i="0" dirty="0"/>
          </a:p>
        </p:txBody>
      </p:sp>
      <p:pic>
        <p:nvPicPr>
          <p:cNvPr id="15" name="Картина 3">
            <a:extLst>
              <a:ext uri="{FF2B5EF4-FFF2-40B4-BE49-F238E27FC236}">
                <a16:creationId xmlns:a16="http://schemas.microsoft.com/office/drawing/2014/main" id="{27824B5B-F719-484E-878D-49ABBC77189E}"/>
              </a:ext>
            </a:extLst>
          </p:cNvPr>
          <p:cNvPicPr>
            <a:picLocks noChangeAspect="1"/>
          </p:cNvPicPr>
          <p:nvPr/>
        </p:nvPicPr>
        <p:blipFill>
          <a:blip r:embed="rId4"/>
          <a:stretch>
            <a:fillRect/>
          </a:stretch>
        </p:blipFill>
        <p:spPr>
          <a:xfrm>
            <a:off x="733191" y="3481390"/>
            <a:ext cx="935904" cy="997476"/>
          </a:xfrm>
          <a:prstGeom prst="rect">
            <a:avLst/>
          </a:prstGeom>
        </p:spPr>
      </p:pic>
      <p:sp>
        <p:nvSpPr>
          <p:cNvPr id="16" name="TextBox 15">
            <a:extLst>
              <a:ext uri="{FF2B5EF4-FFF2-40B4-BE49-F238E27FC236}">
                <a16:creationId xmlns:a16="http://schemas.microsoft.com/office/drawing/2014/main" id="{51F0694F-1FB5-474E-AFF1-C2597366481A}"/>
              </a:ext>
            </a:extLst>
          </p:cNvPr>
          <p:cNvSpPr txBox="1"/>
          <p:nvPr/>
        </p:nvSpPr>
        <p:spPr bwMode="auto">
          <a:xfrm>
            <a:off x="1883804" y="3395370"/>
            <a:ext cx="6452991" cy="116951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Before making local database changes, always check the </a:t>
            </a:r>
            <a:r>
              <a:rPr lang="en-US" dirty="0" err="1">
                <a:solidFill>
                  <a:schemeClr val="tx1">
                    <a:lumMod val="75000"/>
                  </a:schemeClr>
                </a:solidFill>
              </a:rPr>
              <a:t>DataConfig.config</a:t>
            </a:r>
            <a:r>
              <a:rPr lang="en-US" dirty="0">
                <a:solidFill>
                  <a:schemeClr val="tx1">
                    <a:lumMod val="75000"/>
                  </a:schemeClr>
                </a:solidFill>
              </a:rPr>
              <a:t> to make sure you are on the correct Database!</a:t>
            </a:r>
            <a:endParaRPr lang="en-US" i="0" dirty="0"/>
          </a:p>
        </p:txBody>
      </p:sp>
    </p:spTree>
    <p:extLst>
      <p:ext uri="{BB962C8B-B14F-4D97-AF65-F5344CB8AC3E}">
        <p14:creationId xmlns:p14="http://schemas.microsoft.com/office/powerpoint/2010/main" val="361453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in Visual Studio.</a:t>
            </a:r>
            <a:endParaRPr lang="en-US" b="1" dirty="0"/>
          </a:p>
        </p:txBody>
      </p:sp>
    </p:spTree>
    <p:extLst>
      <p:ext uri="{BB962C8B-B14F-4D97-AF65-F5344CB8AC3E}">
        <p14:creationId xmlns:p14="http://schemas.microsoft.com/office/powerpoint/2010/main" val="29963512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solidFill>
                  <a:srgbClr val="55D400"/>
                </a:solidFill>
              </a:rPr>
              <a:t>Bonus</a:t>
            </a:r>
            <a:r>
              <a:rPr lang="en-US" dirty="0"/>
              <a:t>: How to perform System Restart</a:t>
            </a:r>
            <a:br>
              <a:rPr lang="en-US" dirty="0"/>
            </a:br>
            <a:endParaRPr lang="en-US" dirty="0"/>
          </a:p>
        </p:txBody>
      </p:sp>
      <p:sp>
        <p:nvSpPr>
          <p:cNvPr id="3" name="Content Placeholder 2"/>
          <p:cNvSpPr>
            <a:spLocks noGrp="1"/>
          </p:cNvSpPr>
          <p:nvPr>
            <p:ph idx="1"/>
          </p:nvPr>
        </p:nvSpPr>
        <p:spPr>
          <a:xfrm>
            <a:off x="389467" y="1578543"/>
            <a:ext cx="10727712" cy="4793686"/>
          </a:xfrm>
        </p:spPr>
        <p:txBody>
          <a:bodyPr/>
          <a:lstStyle/>
          <a:p>
            <a:r>
              <a:rPr lang="en-US" sz="2800" dirty="0"/>
              <a:t>Full Restart</a:t>
            </a:r>
          </a:p>
          <a:p>
            <a:pPr lvl="1"/>
            <a:r>
              <a:rPr lang="en-US" dirty="0"/>
              <a:t>Activate/Deactivate Multisite module</a:t>
            </a:r>
          </a:p>
          <a:p>
            <a:pPr lvl="1"/>
            <a:r>
              <a:rPr lang="en-US" dirty="0"/>
              <a:t>Settings » User Authentication » Save changes</a:t>
            </a:r>
          </a:p>
          <a:p>
            <a:pPr lvl="1"/>
            <a:endParaRPr lang="en-US" dirty="0"/>
          </a:p>
          <a:p>
            <a:r>
              <a:rPr lang="en-US" sz="2800" dirty="0"/>
              <a:t>Soft Restart</a:t>
            </a:r>
          </a:p>
          <a:p>
            <a:pPr lvl="1"/>
            <a:r>
              <a:rPr lang="en-US" dirty="0"/>
              <a:t>Activate, deactivate, install, or uninstall a module (different than the Multisite module.)</a:t>
            </a:r>
          </a:p>
          <a:p>
            <a:pPr lvl="1"/>
            <a:r>
              <a:rPr lang="en-US" dirty="0"/>
              <a:t>Administration » Version &amp; Licensing and update the license or activate a new one.</a:t>
            </a:r>
          </a:p>
          <a:p>
            <a:pPr lvl="1"/>
            <a:r>
              <a:rPr lang="en-US" dirty="0"/>
              <a:t>Administration » Settings » Languages and add or remove a language.</a:t>
            </a:r>
          </a:p>
          <a:p>
            <a:pPr lvl="1"/>
            <a:r>
              <a:rPr lang="en-US" dirty="0"/>
              <a:t>Administration » Settings » Responsive design and add, activate, deactivate, or update settings.</a:t>
            </a: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Tree>
    <p:extLst>
      <p:ext uri="{BB962C8B-B14F-4D97-AF65-F5344CB8AC3E}">
        <p14:creationId xmlns:p14="http://schemas.microsoft.com/office/powerpoint/2010/main" val="28244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10</a:t>
            </a:r>
            <a:br>
              <a:rPr lang="en-US" sz="4900" dirty="0"/>
            </a:br>
            <a:br>
              <a:rPr lang="en-US" sz="4000" dirty="0"/>
            </a:br>
            <a:r>
              <a:rPr lang="en-US" sz="4000" dirty="0">
                <a:solidFill>
                  <a:srgbClr val="55D400"/>
                </a:solidFill>
              </a:rPr>
              <a:t>Administration</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559094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Users</a:t>
            </a:r>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r>
              <a:rPr lang="en-US" sz="2800" dirty="0"/>
              <a:t>Sitefinity CMS users are users who can conduct content management and/or administrative tasks within a given website project. </a:t>
            </a:r>
          </a:p>
          <a:p>
            <a:endParaRPr lang="en-US" sz="2800" dirty="0"/>
          </a:p>
          <a:p>
            <a:r>
              <a:rPr lang="en-US" sz="2800" dirty="0"/>
              <a:t>Only a user who is granted the </a:t>
            </a:r>
            <a:r>
              <a:rPr lang="en-US" sz="2800" b="1" i="1" dirty="0"/>
              <a:t>Manage Users</a:t>
            </a:r>
            <a:r>
              <a:rPr lang="en-US" sz="2800" dirty="0"/>
              <a:t> permission can manage users.</a:t>
            </a:r>
          </a:p>
          <a:p>
            <a:endParaRPr lang="en-US" sz="2800" i="1" dirty="0"/>
          </a:p>
          <a:p>
            <a:r>
              <a:rPr lang="en-US" sz="2800" dirty="0"/>
              <a:t>CRUD operations with users – similar to any other module</a:t>
            </a:r>
          </a:p>
        </p:txBody>
      </p:sp>
      <p:pic>
        <p:nvPicPr>
          <p:cNvPr id="4" name="Picture 3">
            <a:extLst>
              <a:ext uri="{FF2B5EF4-FFF2-40B4-BE49-F238E27FC236}">
                <a16:creationId xmlns:a16="http://schemas.microsoft.com/office/drawing/2014/main" id="{E3355C73-B59B-416F-8467-2FC75344C2A8}"/>
              </a:ext>
            </a:extLst>
          </p:cNvPr>
          <p:cNvPicPr>
            <a:picLocks noChangeAspect="1"/>
          </p:cNvPicPr>
          <p:nvPr/>
        </p:nvPicPr>
        <p:blipFill rotWithShape="1">
          <a:blip r:embed="rId3"/>
          <a:srcRect l="2220"/>
          <a:stretch/>
        </p:blipFill>
        <p:spPr>
          <a:xfrm>
            <a:off x="8900160" y="623721"/>
            <a:ext cx="2730850" cy="5745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487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7CBE-5E0D-59EF-5A9A-3F6909A8C7CE}"/>
              </a:ext>
            </a:extLst>
          </p:cNvPr>
          <p:cNvSpPr>
            <a:spLocks noGrp="1"/>
          </p:cNvSpPr>
          <p:nvPr>
            <p:ph type="title"/>
          </p:nvPr>
        </p:nvSpPr>
        <p:spPr/>
        <p:txBody>
          <a:bodyPr/>
          <a:lstStyle/>
          <a:p>
            <a:r>
              <a:rPr lang="en-US" dirty="0"/>
              <a:t>Sitefinity Resources</a:t>
            </a:r>
            <a:endParaRPr lang="en-AU" dirty="0"/>
          </a:p>
        </p:txBody>
      </p:sp>
      <p:sp>
        <p:nvSpPr>
          <p:cNvPr id="3" name="Content Placeholder 2">
            <a:extLst>
              <a:ext uri="{FF2B5EF4-FFF2-40B4-BE49-F238E27FC236}">
                <a16:creationId xmlns:a16="http://schemas.microsoft.com/office/drawing/2014/main" id="{7B604CCD-AB04-391A-9DC0-6B590B3BCF52}"/>
              </a:ext>
            </a:extLst>
          </p:cNvPr>
          <p:cNvSpPr>
            <a:spLocks noGrp="1"/>
          </p:cNvSpPr>
          <p:nvPr>
            <p:ph idx="1"/>
          </p:nvPr>
        </p:nvSpPr>
        <p:spPr/>
        <p:txBody>
          <a:bodyPr/>
          <a:lstStyle/>
          <a:p>
            <a:pPr marL="0" indent="0">
              <a:buClr>
                <a:srgbClr val="54D400"/>
              </a:buClr>
              <a:buNone/>
            </a:pPr>
            <a:r>
              <a:rPr lang="en-US" b="1" dirty="0"/>
              <a:t>Sitefinity Documentation:</a:t>
            </a:r>
            <a:br>
              <a:rPr lang="en-US" dirty="0"/>
            </a:br>
            <a:r>
              <a:rPr lang="en-US" sz="2000" dirty="0"/>
              <a:t>The cornerstone of Sitefinity technical information, from content editing to advanced development:</a:t>
            </a:r>
          </a:p>
          <a:p>
            <a:pPr marL="0" indent="0">
              <a:buClr>
                <a:srgbClr val="54D400"/>
              </a:buClr>
              <a:buNone/>
            </a:pPr>
            <a:r>
              <a:rPr lang="en-US" sz="2000" dirty="0">
                <a:hlinkClick r:id="rId2"/>
              </a:rPr>
              <a:t>https://www.progress.com/documentation/sitefinity-cms/</a:t>
            </a:r>
            <a:endParaRPr lang="en-US" sz="2000" dirty="0"/>
          </a:p>
          <a:p>
            <a:pPr marL="0" indent="0">
              <a:buClr>
                <a:srgbClr val="54D400"/>
              </a:buClr>
              <a:buNone/>
            </a:pPr>
            <a:br>
              <a:rPr lang="en-US" sz="2000" u="sng" dirty="0"/>
            </a:br>
            <a:r>
              <a:rPr lang="en-US" sz="2000" b="1" dirty="0"/>
              <a:t>Progress Knowledge base: </a:t>
            </a:r>
            <a:r>
              <a:rPr lang="en-US" sz="2000" dirty="0"/>
              <a:t>For the rarest cases, not listed in the documentation.</a:t>
            </a:r>
          </a:p>
          <a:p>
            <a:pPr marL="0" indent="0">
              <a:buClr>
                <a:srgbClr val="54D400"/>
              </a:buClr>
              <a:buNone/>
            </a:pPr>
            <a:r>
              <a:rPr lang="en-US" sz="2000" dirty="0">
                <a:hlinkClick r:id="rId3"/>
              </a:rPr>
              <a:t>https://knowledgebase.progress.com/</a:t>
            </a:r>
            <a:endParaRPr lang="en-US" sz="2000" dirty="0"/>
          </a:p>
          <a:p>
            <a:pPr marL="0" indent="0">
              <a:buClr>
                <a:srgbClr val="54D400"/>
              </a:buClr>
              <a:buNone/>
            </a:pPr>
            <a:endParaRPr lang="en-US" sz="2000" dirty="0"/>
          </a:p>
          <a:p>
            <a:pPr marL="0" indent="0">
              <a:buClr>
                <a:srgbClr val="54D400"/>
              </a:buClr>
              <a:buNone/>
            </a:pPr>
            <a:r>
              <a:rPr lang="en-US" sz="2000" b="1" dirty="0"/>
              <a:t>Progress Forums: </a:t>
            </a:r>
            <a:r>
              <a:rPr lang="en-US" sz="2000" dirty="0"/>
              <a:t>Large &amp; helpful community</a:t>
            </a:r>
          </a:p>
          <a:p>
            <a:pPr marL="0" indent="0">
              <a:buClr>
                <a:srgbClr val="54D400"/>
              </a:buClr>
              <a:buNone/>
            </a:pPr>
            <a:r>
              <a:rPr lang="en-US" sz="2000" dirty="0">
                <a:hlinkClick r:id="rId4"/>
              </a:rPr>
              <a:t>https://community.progress.com</a:t>
            </a:r>
            <a:endParaRPr lang="en-US" sz="2000" dirty="0"/>
          </a:p>
          <a:p>
            <a:pPr marL="0" indent="0">
              <a:buClr>
                <a:srgbClr val="54D400"/>
              </a:buClr>
              <a:buNone/>
            </a:pPr>
            <a:endParaRPr lang="bg-BG" sz="2000" u="sng" dirty="0"/>
          </a:p>
          <a:p>
            <a:pPr marL="0" indent="0">
              <a:buNone/>
            </a:pPr>
            <a:r>
              <a:rPr lang="en-US" sz="2000" b="1" dirty="0"/>
              <a:t>Sitefinity Support Center</a:t>
            </a:r>
            <a:br>
              <a:rPr lang="en-US" sz="2000" dirty="0"/>
            </a:br>
            <a:r>
              <a:rPr lang="en-US" sz="2000" u="sng" dirty="0">
                <a:hlinkClick r:id="rId5"/>
              </a:rPr>
              <a:t>http://www.sitefinity.com/developer-network/support-center</a:t>
            </a:r>
            <a:endParaRPr lang="en-US" sz="2000" u="sng" dirty="0"/>
          </a:p>
          <a:p>
            <a:endParaRPr lang="en-AU" dirty="0"/>
          </a:p>
        </p:txBody>
      </p:sp>
    </p:spTree>
    <p:extLst>
      <p:ext uri="{BB962C8B-B14F-4D97-AF65-F5344CB8AC3E}">
        <p14:creationId xmlns:p14="http://schemas.microsoft.com/office/powerpoint/2010/main" val="3454500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Roles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sz="2800" dirty="0"/>
              <a:t>A role is a group of users associated with a set of user privileges.</a:t>
            </a:r>
          </a:p>
          <a:p>
            <a:r>
              <a:rPr lang="en-US" sz="2800" dirty="0"/>
              <a:t>Sitefinity has built-in roles created by default, which have certain permissions assigned to them. (Administrators, Editors, etc.)</a:t>
            </a:r>
            <a:endParaRPr lang="en-US" sz="2800" i="1" dirty="0"/>
          </a:p>
          <a:p>
            <a:r>
              <a:rPr lang="en-US" sz="2800" dirty="0"/>
              <a:t>Custom Roles with different permissions can be created</a:t>
            </a:r>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8229364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540000"/>
            <a:ext cx="5809119" cy="2141347"/>
          </a:xfrm>
        </p:spPr>
        <p:txBody>
          <a:bodyPr>
            <a:noAutofit/>
          </a:bodyPr>
          <a:lstStyle/>
          <a:p>
            <a:pPr marL="0" indent="0">
              <a:buNone/>
            </a:pPr>
            <a:r>
              <a:rPr lang="en-US" sz="4400" b="1" dirty="0"/>
              <a:t>Users &amp; Roles walkthrough.</a:t>
            </a:r>
            <a:endParaRPr lang="en-US" b="1" dirty="0"/>
          </a:p>
        </p:txBody>
      </p:sp>
    </p:spTree>
    <p:extLst>
      <p:ext uri="{BB962C8B-B14F-4D97-AF65-F5344CB8AC3E}">
        <p14:creationId xmlns:p14="http://schemas.microsoft.com/office/powerpoint/2010/main" val="2902707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Permissions are special rules associated with items.</a:t>
            </a:r>
          </a:p>
          <a:p>
            <a:r>
              <a:rPr lang="en-US" dirty="0"/>
              <a:t>They determine whether a user can execute an action with an item.</a:t>
            </a:r>
          </a:p>
          <a:p>
            <a:r>
              <a:rPr lang="en-US" dirty="0"/>
              <a:t>Each action can be granted (allowed) or denied to a specific user or role. </a:t>
            </a:r>
            <a:endParaRPr lang="en-US" sz="2800" dirty="0"/>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4986598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Individual (granular)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Sitefinity allows to change the permissions for a </a:t>
            </a:r>
            <a:r>
              <a:rPr lang="en-US" dirty="0" err="1"/>
              <a:t>simgle</a:t>
            </a:r>
            <a:r>
              <a:rPr lang="en-US" dirty="0"/>
              <a:t> item or page</a:t>
            </a:r>
          </a:p>
          <a:p>
            <a:pPr lvl="1"/>
            <a:r>
              <a:rPr lang="en-US" dirty="0"/>
              <a:t>For example, open the </a:t>
            </a:r>
            <a:r>
              <a:rPr lang="en-US" i="1" dirty="0"/>
              <a:t>News</a:t>
            </a:r>
            <a:r>
              <a:rPr lang="en-US" dirty="0"/>
              <a:t> page</a:t>
            </a:r>
          </a:p>
          <a:p>
            <a:pPr lvl="1"/>
            <a:r>
              <a:rPr lang="en-US" dirty="0"/>
              <a:t>Click the </a:t>
            </a:r>
            <a:r>
              <a:rPr lang="en-US" i="1" dirty="0"/>
              <a:t>Actions </a:t>
            </a:r>
            <a:r>
              <a:rPr lang="en-US" dirty="0"/>
              <a:t>link of the article, whose permission you want to change</a:t>
            </a:r>
          </a:p>
          <a:p>
            <a:pPr lvl="1"/>
            <a:r>
              <a:rPr lang="en-US" dirty="0"/>
              <a:t>Click </a:t>
            </a:r>
            <a:r>
              <a:rPr lang="en-US" i="1" dirty="0"/>
              <a:t>Set</a:t>
            </a:r>
            <a:r>
              <a:rPr lang="en-US" dirty="0"/>
              <a:t> </a:t>
            </a:r>
            <a:r>
              <a:rPr lang="en-US" i="1" dirty="0"/>
              <a:t>Permissions</a:t>
            </a:r>
            <a:r>
              <a:rPr lang="en-US" dirty="0"/>
              <a:t> &gt; Break Inheritance</a:t>
            </a:r>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77D1AEA4-2F9C-4844-AA13-6B143244D5D5}"/>
              </a:ext>
            </a:extLst>
          </p:cNvPr>
          <p:cNvSpPr txBox="1"/>
          <p:nvPr/>
        </p:nvSpPr>
        <p:spPr bwMode="auto">
          <a:xfrm>
            <a:off x="2294169" y="4938453"/>
            <a:ext cx="8956042"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4" name="Picture 3">
            <a:extLst>
              <a:ext uri="{FF2B5EF4-FFF2-40B4-BE49-F238E27FC236}">
                <a16:creationId xmlns:a16="http://schemas.microsoft.com/office/drawing/2014/main" id="{04451458-5444-4833-8716-9B41F1785FF4}"/>
              </a:ext>
            </a:extLst>
          </p:cNvPr>
          <p:cNvPicPr>
            <a:picLocks noChangeAspect="1"/>
          </p:cNvPicPr>
          <p:nvPr/>
        </p:nvPicPr>
        <p:blipFill>
          <a:blip r:embed="rId3"/>
          <a:stretch>
            <a:fillRect/>
          </a:stretch>
        </p:blipFill>
        <p:spPr>
          <a:xfrm>
            <a:off x="1066482" y="3495040"/>
            <a:ext cx="6743700" cy="723900"/>
          </a:xfrm>
          <a:prstGeom prst="rect">
            <a:avLst/>
          </a:prstGeom>
        </p:spPr>
      </p:pic>
    </p:spTree>
    <p:extLst>
      <p:ext uri="{BB962C8B-B14F-4D97-AF65-F5344CB8AC3E}">
        <p14:creationId xmlns:p14="http://schemas.microsoft.com/office/powerpoint/2010/main" val="13750124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Permissions walkthrough</a:t>
            </a:r>
          </a:p>
          <a:p>
            <a:pPr marL="0" indent="0">
              <a:buNone/>
            </a:pPr>
            <a:endParaRPr lang="en-US" b="1" dirty="0"/>
          </a:p>
        </p:txBody>
      </p:sp>
    </p:spTree>
    <p:extLst>
      <p:ext uri="{BB962C8B-B14F-4D97-AF65-F5344CB8AC3E}">
        <p14:creationId xmlns:p14="http://schemas.microsoft.com/office/powerpoint/2010/main" val="1563199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83" y="3260886"/>
            <a:ext cx="6555592" cy="1200329"/>
          </a:xfrm>
        </p:spPr>
        <p:txBody>
          <a:bodyPr>
            <a:normAutofit/>
          </a:bodyPr>
          <a:lstStyle/>
          <a:p>
            <a:r>
              <a:rPr lang="en-US" dirty="0"/>
              <a:t>Q &amp; A</a:t>
            </a:r>
          </a:p>
        </p:txBody>
      </p:sp>
    </p:spTree>
    <p:extLst>
      <p:ext uri="{BB962C8B-B14F-4D97-AF65-F5344CB8AC3E}">
        <p14:creationId xmlns:p14="http://schemas.microsoft.com/office/powerpoint/2010/main" val="32373166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3200" y="2683932"/>
            <a:ext cx="8839200" cy="1490135"/>
          </a:xfrm>
        </p:spPr>
        <p:txBody>
          <a:bodyPr>
            <a:noAutofit/>
          </a:bodyPr>
          <a:lstStyle/>
          <a:p>
            <a:r>
              <a:rPr lang="en-US" sz="9600" dirty="0">
                <a:solidFill>
                  <a:schemeClr val="accent1"/>
                </a:solidFill>
              </a:rPr>
              <a:t>THANK YOU!</a:t>
            </a:r>
          </a:p>
        </p:txBody>
      </p:sp>
    </p:spTree>
    <p:extLst>
      <p:ext uri="{BB962C8B-B14F-4D97-AF65-F5344CB8AC3E}">
        <p14:creationId xmlns:p14="http://schemas.microsoft.com/office/powerpoint/2010/main" val="3192690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1738417"/>
            <a:ext cx="5514944" cy="2133600"/>
          </a:xfrm>
        </p:spPr>
        <p:txBody>
          <a:bodyPr>
            <a:noAutofit/>
          </a:bodyPr>
          <a:lstStyle/>
          <a:p>
            <a:endParaRPr lang="en-US" b="1" dirty="0"/>
          </a:p>
          <a:p>
            <a:pPr marL="0" indent="0">
              <a:buNone/>
            </a:pPr>
            <a:r>
              <a:rPr lang="en-US" sz="3600" b="1" dirty="0"/>
              <a:t>Sitefinity Project Manager. </a:t>
            </a:r>
          </a:p>
          <a:p>
            <a:pPr marL="0" indent="0">
              <a:buNone/>
            </a:pPr>
            <a:r>
              <a:rPr lang="en-US" sz="3600" b="1" dirty="0"/>
              <a:t>Project walkthrough in Visual Studio.</a:t>
            </a:r>
          </a:p>
          <a:p>
            <a:endParaRPr lang="en-US" b="1" dirty="0"/>
          </a:p>
          <a:p>
            <a:endParaRPr lang="en-US" b="1" dirty="0"/>
          </a:p>
          <a:p>
            <a:endParaRPr lang="en-US" b="1" dirty="0"/>
          </a:p>
        </p:txBody>
      </p:sp>
    </p:spTree>
    <p:extLst>
      <p:ext uri="{BB962C8B-B14F-4D97-AF65-F5344CB8AC3E}">
        <p14:creationId xmlns:p14="http://schemas.microsoft.com/office/powerpoint/2010/main" val="21803876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empty Sitefinity project.</a:t>
            </a:r>
          </a:p>
        </p:txBody>
      </p:sp>
    </p:spTree>
    <p:extLst>
      <p:ext uri="{BB962C8B-B14F-4D97-AF65-F5344CB8AC3E}">
        <p14:creationId xmlns:p14="http://schemas.microsoft.com/office/powerpoint/2010/main" val="1809672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sz="3600" b="1" dirty="0"/>
              <a:t>Create the Sitefinity .NET Core web application</a:t>
            </a:r>
            <a:endParaRPr lang="en-US" dirty="0"/>
          </a:p>
        </p:txBody>
      </p:sp>
      <p:sp>
        <p:nvSpPr>
          <p:cNvPr id="3" name="Content Placeholder 2"/>
          <p:cNvSpPr>
            <a:spLocks noGrp="1"/>
          </p:cNvSpPr>
          <p:nvPr>
            <p:ph idx="1"/>
          </p:nvPr>
        </p:nvSpPr>
        <p:spPr>
          <a:xfrm>
            <a:off x="557813" y="1200154"/>
            <a:ext cx="10831675" cy="5172075"/>
          </a:xfrm>
        </p:spPr>
        <p:txBody>
          <a:bodyPr/>
          <a:lstStyle/>
          <a:p>
            <a:pPr marL="0" indent="0">
              <a:buNone/>
            </a:pPr>
            <a:endParaRPr lang="en-US" sz="2400" b="1" dirty="0"/>
          </a:p>
          <a:p>
            <a:pPr marL="0" indent="0">
              <a:buNone/>
            </a:pPr>
            <a:r>
              <a:rPr lang="en-US" sz="2000" dirty="0"/>
              <a:t>You install the Renderer in a separate ASP.NET Core application. If you do not have one, create it in the following way:</a:t>
            </a:r>
          </a:p>
          <a:p>
            <a:pPr marL="0" indent="0">
              <a:buNone/>
            </a:pPr>
            <a:endParaRPr lang="en-US" sz="2000" dirty="0"/>
          </a:p>
          <a:p>
            <a:pPr lvl="1">
              <a:buFont typeface="Arial" panose="020B0604020202020204" pitchFamily="34" charset="0"/>
              <a:buChar char="•"/>
            </a:pPr>
            <a:r>
              <a:rPr lang="en-US" dirty="0"/>
              <a:t>In Visual Studio, navigate to File » New » Project.</a:t>
            </a:r>
          </a:p>
          <a:p>
            <a:pPr lvl="1">
              <a:buFont typeface="Arial" panose="020B0604020202020204" pitchFamily="34" charset="0"/>
              <a:buChar char="•"/>
            </a:pPr>
            <a:r>
              <a:rPr lang="en-US" dirty="0"/>
              <a:t>Click ASP.NET Core Web Application » Next.</a:t>
            </a:r>
          </a:p>
          <a:p>
            <a:pPr lvl="1">
              <a:buFont typeface="Arial" panose="020B0604020202020204" pitchFamily="34" charset="0"/>
              <a:buChar char="•"/>
            </a:pPr>
            <a:r>
              <a:rPr lang="en-US" dirty="0"/>
              <a:t>In Project name, enter Renderer and click Create.</a:t>
            </a:r>
          </a:p>
          <a:p>
            <a:pPr lvl="1">
              <a:buFont typeface="Arial" panose="020B0604020202020204" pitchFamily="34" charset="0"/>
              <a:buChar char="•"/>
            </a:pPr>
            <a:r>
              <a:rPr lang="en-US" dirty="0"/>
              <a:t>Make sure ASP.NET Core 6.0 is selected and click Create.</a:t>
            </a:r>
            <a:br>
              <a:rPr lang="en-US" dirty="0"/>
            </a:br>
            <a:endParaRPr lang="en-US"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200154"/>
            <a:ext cx="5520724"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br>
              <a:rPr lang="en-US" i="0" dirty="0"/>
            </a:br>
            <a:endParaRPr lang="en-US" i="0" dirty="0"/>
          </a:p>
          <a:p>
            <a:pPr>
              <a:buSzTx/>
            </a:pPr>
            <a:endParaRPr lang="en-US" i="0" dirty="0"/>
          </a:p>
        </p:txBody>
      </p:sp>
    </p:spTree>
    <p:extLst>
      <p:ext uri="{BB962C8B-B14F-4D97-AF65-F5344CB8AC3E}">
        <p14:creationId xmlns:p14="http://schemas.microsoft.com/office/powerpoint/2010/main" val="3843800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42E2-0E40-376F-6E9A-6C5C0FA171C3}"/>
              </a:ext>
            </a:extLst>
          </p:cNvPr>
          <p:cNvSpPr>
            <a:spLocks noGrp="1"/>
          </p:cNvSpPr>
          <p:nvPr>
            <p:ph type="title"/>
          </p:nvPr>
        </p:nvSpPr>
        <p:spPr/>
        <p:txBody>
          <a:bodyPr/>
          <a:lstStyle/>
          <a:p>
            <a:r>
              <a:rPr lang="en-US" b="1" i="0" dirty="0"/>
              <a:t>Install the NuGet Packages </a:t>
            </a:r>
            <a:br>
              <a:rPr lang="en-US" b="1" i="0" dirty="0"/>
            </a:br>
            <a:endParaRPr lang="en-AU" dirty="0"/>
          </a:p>
        </p:txBody>
      </p:sp>
      <p:sp>
        <p:nvSpPr>
          <p:cNvPr id="3" name="Content Placeholder 2">
            <a:extLst>
              <a:ext uri="{FF2B5EF4-FFF2-40B4-BE49-F238E27FC236}">
                <a16:creationId xmlns:a16="http://schemas.microsoft.com/office/drawing/2014/main" id="{CCC89C54-D9D0-3831-3C52-10324D528D21}"/>
              </a:ext>
            </a:extLst>
          </p:cNvPr>
          <p:cNvSpPr>
            <a:spLocks noGrp="1"/>
          </p:cNvSpPr>
          <p:nvPr>
            <p:ph idx="1"/>
          </p:nvPr>
        </p:nvSpPr>
        <p:spPr/>
        <p:txBody>
          <a:bodyPr/>
          <a:lstStyle/>
          <a:p>
            <a:pPr marL="0" indent="0">
              <a:buSzTx/>
              <a:buFont typeface="Wingdings" pitchFamily="2" charset="2"/>
              <a:buNone/>
            </a:pPr>
            <a:endParaRPr lang="en-US" sz="2000" i="0" dirty="0"/>
          </a:p>
          <a:p>
            <a:pPr marL="0" indent="0">
              <a:buSzTx/>
              <a:buFont typeface="Wingdings" pitchFamily="2" charset="2"/>
              <a:buNone/>
            </a:pPr>
            <a:r>
              <a:rPr lang="en-US" sz="2000" i="0" dirty="0"/>
              <a:t>In your Renderer application, you must install the provided NuGet packages:</a:t>
            </a:r>
          </a:p>
          <a:p>
            <a:pPr lvl="1">
              <a:buSzTx/>
            </a:pPr>
            <a:r>
              <a:rPr lang="en-US" i="0" dirty="0" err="1"/>
              <a:t>Progress.Sitefinity.AspNetCore</a:t>
            </a:r>
            <a:endParaRPr lang="en-US" i="0" dirty="0"/>
          </a:p>
          <a:p>
            <a:pPr lvl="1">
              <a:buSzTx/>
            </a:pPr>
            <a:r>
              <a:rPr lang="en-US" i="0" dirty="0" err="1"/>
              <a:t>Progress.Sitefinity.AspNetCore.Widgets</a:t>
            </a:r>
            <a:endParaRPr lang="en-US" i="0" dirty="0"/>
          </a:p>
          <a:p>
            <a:pPr lvl="1">
              <a:buSzTx/>
            </a:pPr>
            <a:r>
              <a:rPr lang="en-US" i="0" dirty="0" err="1"/>
              <a:t>Progress.Sitefinity.Renderer</a:t>
            </a:r>
            <a:endParaRPr lang="en-US" i="0" dirty="0"/>
          </a:p>
          <a:p>
            <a:pPr lvl="1">
              <a:buSzTx/>
            </a:pPr>
            <a:r>
              <a:rPr lang="en-US" i="0" dirty="0" err="1"/>
              <a:t>Progress.Sitefinity.RestSdk</a:t>
            </a:r>
            <a:endParaRPr lang="en-US" i="0" dirty="0"/>
          </a:p>
          <a:p>
            <a:pPr lvl="1">
              <a:buSzTx/>
            </a:pPr>
            <a:r>
              <a:rPr lang="en-US" i="0" dirty="0" err="1"/>
              <a:t>Progress.Sitefinity.AspNetCore.FormWidgets</a:t>
            </a:r>
            <a:endParaRPr lang="en-AU" dirty="0"/>
          </a:p>
        </p:txBody>
      </p:sp>
    </p:spTree>
    <p:extLst>
      <p:ext uri="{BB962C8B-B14F-4D97-AF65-F5344CB8AC3E}">
        <p14:creationId xmlns:p14="http://schemas.microsoft.com/office/powerpoint/2010/main" val="2336478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515846"/>
            <a:ext cx="5520724" cy="3393612"/>
          </a:xfrm>
        </p:spPr>
        <p:txBody>
          <a:bodyPr/>
          <a:lstStyle/>
          <a:p>
            <a:r>
              <a:rPr lang="en-US" sz="2000" dirty="0"/>
              <a:t>In the Solution Explorer on the right, select </a:t>
            </a:r>
            <a:r>
              <a:rPr lang="en-US" sz="2000" dirty="0" err="1">
                <a:highlight>
                  <a:srgbClr val="FFFF00"/>
                </a:highlight>
              </a:rPr>
              <a:t>appSettings.json</a:t>
            </a:r>
            <a:r>
              <a:rPr lang="en-US" sz="2000" dirty="0">
                <a:highlight>
                  <a:srgbClr val="FFFF00"/>
                </a:highlight>
              </a:rPr>
              <a:t>.</a:t>
            </a:r>
          </a:p>
          <a:p>
            <a:pPr marL="0" indent="0">
              <a:buNone/>
            </a:pPr>
            <a:endParaRPr lang="en-US" sz="2000" dirty="0"/>
          </a:p>
          <a:p>
            <a:pPr lvl="1"/>
            <a:r>
              <a:rPr lang="en-US" sz="1400" dirty="0"/>
              <a:t>Add below configurations. </a:t>
            </a:r>
          </a:p>
          <a:p>
            <a:pPr marL="720000" lvl="2" indent="0">
              <a:buNone/>
            </a:pPr>
            <a:r>
              <a:rPr lang="en-US" sz="1400" dirty="0"/>
              <a:t>	"Sitefinity": {</a:t>
            </a:r>
          </a:p>
          <a:p>
            <a:pPr marL="720000" lvl="2" indent="0">
              <a:buNone/>
            </a:pPr>
            <a:r>
              <a:rPr lang="en-US" sz="1400" dirty="0"/>
              <a:t>    "</a:t>
            </a:r>
            <a:r>
              <a:rPr lang="en-US" sz="1400" dirty="0" err="1"/>
              <a:t>Url</a:t>
            </a:r>
            <a:r>
              <a:rPr lang="en-US" sz="1400" dirty="0"/>
              <a:t>": “&lt;Sitefinity Site </a:t>
            </a:r>
            <a:r>
              <a:rPr lang="en-US" sz="1400" dirty="0" err="1"/>
              <a:t>Url</a:t>
            </a:r>
            <a:r>
              <a:rPr lang="en-US" sz="1400" dirty="0"/>
              <a:t>&gt;",</a:t>
            </a:r>
          </a:p>
          <a:p>
            <a:pPr marL="720000" lvl="2" indent="0">
              <a:buNone/>
            </a:pPr>
            <a:r>
              <a:rPr lang="en-US" sz="1400" dirty="0"/>
              <a:t>    "</a:t>
            </a:r>
            <a:r>
              <a:rPr lang="en-US" sz="1400" dirty="0" err="1"/>
              <a:t>WebServicePath</a:t>
            </a:r>
            <a:r>
              <a:rPr lang="en-US" sz="1400" dirty="0"/>
              <a:t>": "</a:t>
            </a:r>
            <a:r>
              <a:rPr lang="en-US" sz="1400" dirty="0" err="1"/>
              <a:t>api</a:t>
            </a:r>
            <a:r>
              <a:rPr lang="en-US" sz="1400" dirty="0"/>
              <a:t>/default"</a:t>
            </a:r>
          </a:p>
          <a:p>
            <a:pPr marL="720000" lvl="2" indent="0">
              <a:buNone/>
            </a:pPr>
            <a:r>
              <a:rPr lang="en-US" sz="1400" dirty="0"/>
              <a:t>  }</a:t>
            </a:r>
          </a:p>
          <a:p>
            <a:pPr lvl="1"/>
            <a:r>
              <a:rPr lang="en-IN" sz="1400" dirty="0"/>
              <a:t>Replace &lt;Sitefinity Site Url&gt; to actual site Url.</a:t>
            </a:r>
            <a:br>
              <a:rPr lang="en-US" sz="1600" dirty="0"/>
            </a:br>
            <a:endParaRPr lang="en-US" sz="1600"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494075"/>
            <a:ext cx="5520724" cy="4443738"/>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r>
              <a:rPr lang="en-IN" sz="2000" dirty="0"/>
              <a:t>Select the </a:t>
            </a:r>
            <a:r>
              <a:rPr lang="en-IN" sz="2000" dirty="0" err="1">
                <a:highlight>
                  <a:srgbClr val="FFFF00"/>
                </a:highlight>
              </a:rPr>
              <a:t>program.cs</a:t>
            </a:r>
            <a:r>
              <a:rPr lang="en-IN" sz="2000" dirty="0">
                <a:highlight>
                  <a:srgbClr val="FFFF00"/>
                </a:highlight>
              </a:rPr>
              <a:t> </a:t>
            </a:r>
            <a:r>
              <a:rPr lang="en-IN" sz="2000" dirty="0"/>
              <a:t>file</a:t>
            </a:r>
          </a:p>
          <a:p>
            <a:endParaRPr lang="en-IN" sz="2000" dirty="0"/>
          </a:p>
          <a:p>
            <a:pPr lvl="1"/>
            <a:r>
              <a:rPr lang="en-IN" sz="1400" dirty="0"/>
              <a:t>Add these code lines to the files </a:t>
            </a:r>
          </a:p>
          <a:p>
            <a:pPr lvl="1"/>
            <a:r>
              <a:rPr lang="en-IN" sz="1400" dirty="0" err="1"/>
              <a:t>Namspaces</a:t>
            </a:r>
            <a:r>
              <a:rPr lang="en-IN" sz="1400" dirty="0"/>
              <a:t> </a:t>
            </a:r>
          </a:p>
          <a:p>
            <a:pPr lvl="2"/>
            <a:r>
              <a:rPr lang="en-IN" sz="1400" dirty="0"/>
              <a:t>using </a:t>
            </a:r>
            <a:r>
              <a:rPr lang="en-IN" sz="1400" dirty="0" err="1"/>
              <a:t>Progress.Sitefinity.AspNetCore</a:t>
            </a:r>
            <a:r>
              <a:rPr lang="en-IN" sz="1400" dirty="0"/>
              <a:t>;</a:t>
            </a:r>
          </a:p>
          <a:p>
            <a:pPr lvl="2"/>
            <a:r>
              <a:rPr lang="en-IN" sz="1400" dirty="0"/>
              <a:t>using </a:t>
            </a:r>
            <a:r>
              <a:rPr lang="en-IN" sz="1400" dirty="0" err="1"/>
              <a:t>Progress.Sitefinity.AspNetCore.FormWidgets</a:t>
            </a:r>
            <a:r>
              <a:rPr lang="en-IN" sz="1400" dirty="0"/>
              <a:t>;</a:t>
            </a:r>
          </a:p>
          <a:p>
            <a:pPr lvl="1"/>
            <a:r>
              <a:rPr lang="en-IN" sz="1400" dirty="0"/>
              <a:t>Service to the container</a:t>
            </a:r>
          </a:p>
          <a:p>
            <a:pPr marL="913852" lvl="2" indent="0">
              <a:buNone/>
            </a:pPr>
            <a:r>
              <a:rPr lang="en-IN" sz="1400" dirty="0" err="1"/>
              <a:t>builder.Services.AddSitefinity</a:t>
            </a:r>
            <a:r>
              <a:rPr lang="en-IN" sz="1400" dirty="0"/>
              <a:t>();</a:t>
            </a:r>
          </a:p>
          <a:p>
            <a:pPr marL="913852" lvl="2" indent="0">
              <a:buNone/>
            </a:pPr>
            <a:r>
              <a:rPr lang="en-IN" sz="1400" dirty="0" err="1"/>
              <a:t>app.UseSitefinity</a:t>
            </a:r>
            <a:r>
              <a:rPr lang="en-IN" sz="1400" dirty="0"/>
              <a:t>();</a:t>
            </a:r>
          </a:p>
          <a:p>
            <a:pPr marL="913852" lvl="2" indent="0">
              <a:buNone/>
            </a:pPr>
            <a:r>
              <a:rPr lang="en-IN" sz="1400" dirty="0" err="1"/>
              <a:t>app.UseEndpoints</a:t>
            </a:r>
            <a:r>
              <a:rPr lang="en-IN" sz="1400" dirty="0"/>
              <a:t>(endpoints =&gt;</a:t>
            </a:r>
          </a:p>
          <a:p>
            <a:pPr marL="913852" lvl="2" indent="0">
              <a:buNone/>
            </a:pPr>
            <a:r>
              <a:rPr lang="en-IN" sz="1400" dirty="0"/>
              <a:t>{</a:t>
            </a:r>
          </a:p>
          <a:p>
            <a:pPr marL="913852" lvl="2" indent="0">
              <a:buNone/>
            </a:pPr>
            <a:r>
              <a:rPr lang="en-IN" sz="1400" dirty="0"/>
              <a:t>    </a:t>
            </a:r>
            <a:r>
              <a:rPr lang="en-IN" sz="1400" dirty="0" err="1"/>
              <a:t>endpoints.MapSitefinityEndpoints</a:t>
            </a:r>
            <a:r>
              <a:rPr lang="en-IN" sz="1400" dirty="0"/>
              <a:t>();</a:t>
            </a:r>
          </a:p>
          <a:p>
            <a:pPr marL="913852" lvl="2" indent="0">
              <a:buNone/>
            </a:pPr>
            <a:r>
              <a:rPr lang="en-IN" sz="1400" dirty="0"/>
              <a:t>});</a:t>
            </a:r>
          </a:p>
        </p:txBody>
      </p:sp>
      <p:sp>
        <p:nvSpPr>
          <p:cNvPr id="5" name="Title 1">
            <a:extLst>
              <a:ext uri="{FF2B5EF4-FFF2-40B4-BE49-F238E27FC236}">
                <a16:creationId xmlns:a16="http://schemas.microsoft.com/office/drawing/2014/main" id="{3176993C-66B6-0F27-1A7D-A7640C7B43C3}"/>
              </a:ext>
            </a:extLst>
          </p:cNvPr>
          <p:cNvSpPr>
            <a:spLocks noGrp="1"/>
          </p:cNvSpPr>
          <p:nvPr>
            <p:ph type="title"/>
          </p:nvPr>
        </p:nvSpPr>
        <p:spPr>
          <a:xfrm>
            <a:off x="636094" y="281027"/>
            <a:ext cx="10948387" cy="600297"/>
          </a:xfrm>
        </p:spPr>
        <p:txBody>
          <a:bodyPr/>
          <a:lstStyle/>
          <a:p>
            <a:r>
              <a:rPr lang="en-US" sz="2800" dirty="0"/>
              <a:t>Create the ASP.NET Core web application</a:t>
            </a:r>
          </a:p>
        </p:txBody>
      </p:sp>
      <p:sp>
        <p:nvSpPr>
          <p:cNvPr id="6" name="Title 1">
            <a:extLst>
              <a:ext uri="{FF2B5EF4-FFF2-40B4-BE49-F238E27FC236}">
                <a16:creationId xmlns:a16="http://schemas.microsoft.com/office/drawing/2014/main" id="{1E0DE377-53F4-BF24-1009-FD770D58B7BB}"/>
              </a:ext>
            </a:extLst>
          </p:cNvPr>
          <p:cNvSpPr txBox="1">
            <a:spLocks/>
          </p:cNvSpPr>
          <p:nvPr/>
        </p:nvSpPr>
        <p:spPr>
          <a:xfrm>
            <a:off x="636094" y="785506"/>
            <a:ext cx="10948387" cy="646331"/>
          </a:xfrm>
          <a:prstGeom prst="rect">
            <a:avLst/>
          </a:prstGeom>
        </p:spPr>
        <p:txBody>
          <a:bodyPr vert="horz" lIns="91440" tIns="45720" rIns="91440" bIns="45720" rtlCol="0" anchor="t">
            <a:noAutofit/>
          </a:bodyPr>
          <a:lstStyle>
            <a:lvl1pPr algn="l" rtl="0" eaLnBrk="1" fontAlgn="base" hangingPunct="1">
              <a:lnSpc>
                <a:spcPct val="90000"/>
              </a:lnSpc>
              <a:spcBef>
                <a:spcPct val="0"/>
              </a:spcBef>
              <a:spcAft>
                <a:spcPct val="0"/>
              </a:spcAft>
              <a:defRPr lang="en-US" sz="3598" b="1" noProof="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marL="36900" indent="0">
              <a:buNone/>
            </a:pPr>
            <a:r>
              <a:rPr lang="en-US" sz="2000" b="0" i="0" dirty="0">
                <a:ea typeface="+mn-ea"/>
              </a:rPr>
              <a:t>After you have created the project and installed the NuGet packages, you must configure it to connect it to Sitefinity CMS. In Visual Studio, perform the following</a:t>
            </a:r>
          </a:p>
        </p:txBody>
      </p:sp>
      <p:sp>
        <p:nvSpPr>
          <p:cNvPr id="7" name="TextBox 6">
            <a:extLst>
              <a:ext uri="{FF2B5EF4-FFF2-40B4-BE49-F238E27FC236}">
                <a16:creationId xmlns:a16="http://schemas.microsoft.com/office/drawing/2014/main" id="{A9C9DF4F-B07B-B6D0-D4A8-9CD0EE423C3A}"/>
              </a:ext>
            </a:extLst>
          </p:cNvPr>
          <p:cNvSpPr txBox="1"/>
          <p:nvPr/>
        </p:nvSpPr>
        <p:spPr bwMode="auto">
          <a:xfrm>
            <a:off x="636094" y="5601560"/>
            <a:ext cx="10948386" cy="923330"/>
          </a:xfrm>
          <a:prstGeom prst="rect">
            <a:avLst/>
          </a:prstGeom>
          <a:noFill/>
          <a:ln w="9525">
            <a:noFill/>
            <a:miter lim="800000"/>
            <a:headEnd/>
            <a:tailEnd/>
          </a:ln>
        </p:spPr>
        <p:txBody>
          <a:bodyPr wrap="square">
            <a:spAutoFit/>
          </a:bodyPr>
          <a:lstStyle/>
          <a:p>
            <a:pPr marL="36900" algn="l">
              <a:lnSpc>
                <a:spcPct val="90000"/>
              </a:lnSpc>
              <a:spcBef>
                <a:spcPct val="0"/>
              </a:spcBef>
            </a:pPr>
            <a:endParaRPr lang="en-IN" sz="2000" i="0" dirty="0">
              <a:latin typeface="Arial" pitchFamily="34" charset="0"/>
              <a:cs typeface="Arial" pitchFamily="34" charset="0"/>
            </a:endParaRPr>
          </a:p>
          <a:p>
            <a:pPr marL="36900" algn="l">
              <a:lnSpc>
                <a:spcPct val="90000"/>
              </a:lnSpc>
              <a:spcBef>
                <a:spcPct val="0"/>
              </a:spcBef>
            </a:pPr>
            <a:r>
              <a:rPr lang="en-IN" sz="2000" i="0" dirty="0">
                <a:latin typeface="Arial" pitchFamily="34" charset="0"/>
                <a:cs typeface="Arial" pitchFamily="34" charset="0"/>
              </a:rPr>
              <a:t>To run the application locally you must run the Sitefinity Site First then Run Renderer application </a:t>
            </a:r>
          </a:p>
        </p:txBody>
      </p:sp>
    </p:spTree>
    <p:extLst>
      <p:ext uri="{BB962C8B-B14F-4D97-AF65-F5344CB8AC3E}">
        <p14:creationId xmlns:p14="http://schemas.microsoft.com/office/powerpoint/2010/main" val="424879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CC70-DAD2-ECBE-5337-4B8674E94AD0}"/>
              </a:ext>
            </a:extLst>
          </p:cNvPr>
          <p:cNvSpPr>
            <a:spLocks noGrp="1"/>
          </p:cNvSpPr>
          <p:nvPr>
            <p:ph type="title"/>
          </p:nvPr>
        </p:nvSpPr>
        <p:spPr/>
        <p:txBody>
          <a:bodyPr/>
          <a:lstStyle/>
          <a:p>
            <a:r>
              <a:rPr lang="en-US" sz="3600" dirty="0"/>
              <a:t>Appsettings.json</a:t>
            </a:r>
            <a:endParaRPr lang="en-AU" dirty="0"/>
          </a:p>
        </p:txBody>
      </p:sp>
      <p:pic>
        <p:nvPicPr>
          <p:cNvPr id="5" name="Content Placeholder 4">
            <a:extLst>
              <a:ext uri="{FF2B5EF4-FFF2-40B4-BE49-F238E27FC236}">
                <a16:creationId xmlns:a16="http://schemas.microsoft.com/office/drawing/2014/main" id="{8987FB9D-58D0-21E4-7F0D-E09042C1584B}"/>
              </a:ext>
            </a:extLst>
          </p:cNvPr>
          <p:cNvPicPr>
            <a:picLocks noGrp="1" noChangeAspect="1"/>
          </p:cNvPicPr>
          <p:nvPr>
            <p:ph idx="1"/>
          </p:nvPr>
        </p:nvPicPr>
        <p:blipFill>
          <a:blip r:embed="rId2"/>
          <a:stretch>
            <a:fillRect/>
          </a:stretch>
        </p:blipFill>
        <p:spPr>
          <a:xfrm>
            <a:off x="557815" y="1380432"/>
            <a:ext cx="9222793" cy="5007135"/>
          </a:xfrm>
        </p:spPr>
      </p:pic>
    </p:spTree>
    <p:extLst>
      <p:ext uri="{BB962C8B-B14F-4D97-AF65-F5344CB8AC3E}">
        <p14:creationId xmlns:p14="http://schemas.microsoft.com/office/powerpoint/2010/main" val="77303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0" dirty="0"/>
              <a:t>About This Course</a:t>
            </a:r>
            <a:br>
              <a:rPr lang="en-US" b="0" dirty="0"/>
            </a:br>
            <a:br>
              <a:rPr lang="en-US" b="0" dirty="0"/>
            </a:br>
            <a:r>
              <a:rPr lang="en-US" b="0" dirty="0"/>
              <a:t>Trainer: </a:t>
            </a:r>
            <a:br>
              <a:rPr lang="en-US" b="0" dirty="0"/>
            </a:br>
            <a:r>
              <a:rPr lang="en-US" dirty="0"/>
              <a:t>Sahil Pandita</a:t>
            </a:r>
            <a:br>
              <a:rPr lang="en-US" b="0" dirty="0"/>
            </a:br>
            <a:br>
              <a:rPr lang="en-US" b="0" dirty="0"/>
            </a:br>
            <a:r>
              <a:rPr lang="en-US" b="0" dirty="0"/>
              <a:t>Principal Sitefinity Consultant</a:t>
            </a:r>
            <a:br>
              <a:rPr lang="en-US" dirty="0"/>
            </a:br>
            <a:endParaRPr lang="en-US" dirty="0"/>
          </a:p>
        </p:txBody>
      </p:sp>
    </p:spTree>
    <p:extLst>
      <p:ext uri="{BB962C8B-B14F-4D97-AF65-F5344CB8AC3E}">
        <p14:creationId xmlns:p14="http://schemas.microsoft.com/office/powerpoint/2010/main" val="339046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D5F3-7A9B-847D-A5FA-1149293851BE}"/>
              </a:ext>
            </a:extLst>
          </p:cNvPr>
          <p:cNvSpPr>
            <a:spLocks noGrp="1"/>
          </p:cNvSpPr>
          <p:nvPr>
            <p:ph type="title"/>
          </p:nvPr>
        </p:nvSpPr>
        <p:spPr>
          <a:xfrm>
            <a:off x="557815" y="488362"/>
            <a:ext cx="10948387" cy="590931"/>
          </a:xfrm>
        </p:spPr>
        <p:txBody>
          <a:bodyPr anchor="t">
            <a:normAutofit/>
          </a:bodyPr>
          <a:lstStyle/>
          <a:p>
            <a:r>
              <a:rPr lang="en-AU" dirty="0" err="1"/>
              <a:t>Program.cs</a:t>
            </a:r>
            <a:endParaRPr lang="en-AU" dirty="0"/>
          </a:p>
        </p:txBody>
      </p:sp>
      <p:pic>
        <p:nvPicPr>
          <p:cNvPr id="7" name="Picture 6">
            <a:extLst>
              <a:ext uri="{FF2B5EF4-FFF2-40B4-BE49-F238E27FC236}">
                <a16:creationId xmlns:a16="http://schemas.microsoft.com/office/drawing/2014/main" id="{FA6E2439-1559-29A7-91F1-566C6C0D94B3}"/>
              </a:ext>
            </a:extLst>
          </p:cNvPr>
          <p:cNvPicPr>
            <a:picLocks noChangeAspect="1"/>
          </p:cNvPicPr>
          <p:nvPr/>
        </p:nvPicPr>
        <p:blipFill>
          <a:blip r:embed="rId2"/>
          <a:stretch>
            <a:fillRect/>
          </a:stretch>
        </p:blipFill>
        <p:spPr>
          <a:xfrm>
            <a:off x="4163595" y="1200154"/>
            <a:ext cx="3736824" cy="5172075"/>
          </a:xfrm>
          <a:prstGeom prst="rect">
            <a:avLst/>
          </a:prstGeom>
          <a:noFill/>
        </p:spPr>
      </p:pic>
    </p:spTree>
    <p:extLst>
      <p:ext uri="{BB962C8B-B14F-4D97-AF65-F5344CB8AC3E}">
        <p14:creationId xmlns:p14="http://schemas.microsoft.com/office/powerpoint/2010/main" val="2129043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A074-21B4-003F-FEA1-E91BEBB7CF12}"/>
              </a:ext>
            </a:extLst>
          </p:cNvPr>
          <p:cNvSpPr>
            <a:spLocks noGrp="1"/>
          </p:cNvSpPr>
          <p:nvPr>
            <p:ph type="title"/>
          </p:nvPr>
        </p:nvSpPr>
        <p:spPr/>
        <p:txBody>
          <a:bodyPr/>
          <a:lstStyle/>
          <a:p>
            <a:r>
              <a:rPr lang="en-US" b="1" i="0" dirty="0"/>
              <a:t>Configure Sitefinity CMS</a:t>
            </a:r>
            <a:br>
              <a:rPr lang="en-US" b="1" i="0" dirty="0"/>
            </a:br>
            <a:endParaRPr lang="en-AU" dirty="0"/>
          </a:p>
        </p:txBody>
      </p:sp>
      <p:sp>
        <p:nvSpPr>
          <p:cNvPr id="3" name="Content Placeholder 2">
            <a:extLst>
              <a:ext uri="{FF2B5EF4-FFF2-40B4-BE49-F238E27FC236}">
                <a16:creationId xmlns:a16="http://schemas.microsoft.com/office/drawing/2014/main" id="{7F406187-AA7E-7171-3650-3F7EF0D98220}"/>
              </a:ext>
            </a:extLst>
          </p:cNvPr>
          <p:cNvSpPr>
            <a:spLocks noGrp="1"/>
          </p:cNvSpPr>
          <p:nvPr>
            <p:ph idx="1"/>
          </p:nvPr>
        </p:nvSpPr>
        <p:spPr/>
        <p:txBody>
          <a:bodyPr/>
          <a:lstStyle/>
          <a:p>
            <a:pPr marL="0" indent="0">
              <a:buSzTx/>
              <a:buFont typeface="Wingdings" pitchFamily="2" charset="2"/>
              <a:buNone/>
            </a:pPr>
            <a:endParaRPr lang="en-US" sz="2000" i="0" dirty="0"/>
          </a:p>
          <a:p>
            <a:pPr marL="0" indent="0">
              <a:buSzTx/>
              <a:buFont typeface="Wingdings" pitchFamily="2" charset="2"/>
              <a:buNone/>
            </a:pPr>
            <a:r>
              <a:rPr lang="en-US" sz="2000" i="0" dirty="0"/>
              <a:t>After creating and configuring your ASP.NET Core application, you must configure your Sitefinity CMS. Perform the following:</a:t>
            </a:r>
          </a:p>
          <a:p>
            <a:pPr marL="0" indent="0">
              <a:buSzTx/>
              <a:buFont typeface="Wingdings" pitchFamily="2" charset="2"/>
              <a:buNone/>
            </a:pPr>
            <a:endParaRPr lang="en-US" sz="2000" i="0" dirty="0"/>
          </a:p>
          <a:p>
            <a:pPr lvl="1">
              <a:buSzTx/>
            </a:pPr>
            <a:r>
              <a:rPr lang="en-US" i="0" dirty="0"/>
              <a:t>In Sitefinity CMS backend, navigate to Administration » Web services.</a:t>
            </a:r>
          </a:p>
          <a:p>
            <a:pPr lvl="1">
              <a:buSzTx/>
            </a:pPr>
            <a:r>
              <a:rPr lang="en-US" i="0" dirty="0"/>
              <a:t>Open the Default web service.</a:t>
            </a:r>
          </a:p>
          <a:p>
            <a:pPr lvl="1">
              <a:buSzTx/>
            </a:pPr>
            <a:r>
              <a:rPr lang="en-US" i="0" dirty="0"/>
              <a:t>Under Whom can access the content by this service, select Everyone.</a:t>
            </a:r>
          </a:p>
          <a:p>
            <a:pPr lvl="1">
              <a:buSzTx/>
            </a:pPr>
            <a:r>
              <a:rPr lang="en-US" i="0" dirty="0"/>
              <a:t>Save your changes</a:t>
            </a:r>
            <a:endParaRPr lang="en-AU" dirty="0"/>
          </a:p>
        </p:txBody>
      </p:sp>
    </p:spTree>
    <p:extLst>
      <p:ext uri="{BB962C8B-B14F-4D97-AF65-F5344CB8AC3E}">
        <p14:creationId xmlns:p14="http://schemas.microsoft.com/office/powerpoint/2010/main" val="2407056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B13-3442-F7B6-2570-BEEE8026C29F}"/>
              </a:ext>
            </a:extLst>
          </p:cNvPr>
          <p:cNvSpPr>
            <a:spLocks noGrp="1"/>
          </p:cNvSpPr>
          <p:nvPr>
            <p:ph type="title"/>
          </p:nvPr>
        </p:nvSpPr>
        <p:spPr/>
        <p:txBody>
          <a:bodyPr/>
          <a:lstStyle/>
          <a:p>
            <a:r>
              <a:rPr lang="en-US" dirty="0"/>
              <a:t>Demo</a:t>
            </a:r>
            <a:br>
              <a:rPr lang="en-US" dirty="0"/>
            </a:br>
            <a:br>
              <a:rPr lang="en-US" dirty="0"/>
            </a:br>
            <a:r>
              <a:rPr lang="en-US" sz="2800" dirty="0"/>
              <a:t>Setup you empty Sitefinity project</a:t>
            </a:r>
            <a:endParaRPr lang="en-IN" sz="2800" dirty="0"/>
          </a:p>
        </p:txBody>
      </p:sp>
      <p:pic>
        <p:nvPicPr>
          <p:cNvPr id="3" name="Picture 46">
            <a:extLst>
              <a:ext uri="{FF2B5EF4-FFF2-40B4-BE49-F238E27FC236}">
                <a16:creationId xmlns:a16="http://schemas.microsoft.com/office/drawing/2014/main" id="{1410A039-B1EA-C4EC-135C-466DDC7822DF}"/>
              </a:ext>
            </a:extLst>
          </p:cNvPr>
          <p:cNvPicPr>
            <a:picLocks noChangeAspect="1"/>
          </p:cNvPicPr>
          <p:nvPr/>
        </p:nvPicPr>
        <p:blipFill>
          <a:blip r:embed="rId2"/>
          <a:stretch>
            <a:fillRect/>
          </a:stretch>
        </p:blipFill>
        <p:spPr>
          <a:xfrm>
            <a:off x="8593432" y="605527"/>
            <a:ext cx="2771177" cy="2533649"/>
          </a:xfrm>
          <a:prstGeom prst="rect">
            <a:avLst/>
          </a:prstGeom>
        </p:spPr>
      </p:pic>
    </p:spTree>
    <p:extLst>
      <p:ext uri="{BB962C8B-B14F-4D97-AF65-F5344CB8AC3E}">
        <p14:creationId xmlns:p14="http://schemas.microsoft.com/office/powerpoint/2010/main" val="426744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first core renderer.</a:t>
            </a:r>
          </a:p>
        </p:txBody>
      </p:sp>
    </p:spTree>
    <p:extLst>
      <p:ext uri="{BB962C8B-B14F-4D97-AF65-F5344CB8AC3E}">
        <p14:creationId xmlns:p14="http://schemas.microsoft.com/office/powerpoint/2010/main" val="9506415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Sitefinity Vocabulary  </a:t>
            </a:r>
            <a:endParaRPr lang="en-US" dirty="0"/>
          </a:p>
        </p:txBody>
      </p:sp>
      <p:sp>
        <p:nvSpPr>
          <p:cNvPr id="3" name="Content Placeholder 2"/>
          <p:cNvSpPr>
            <a:spLocks noGrp="1"/>
          </p:cNvSpPr>
          <p:nvPr>
            <p:ph idx="1"/>
          </p:nvPr>
        </p:nvSpPr>
        <p:spPr/>
        <p:txBody>
          <a:bodyPr/>
          <a:lstStyle/>
          <a:p>
            <a:pPr marL="0" indent="0">
              <a:lnSpc>
                <a:spcPct val="100000"/>
              </a:lnSpc>
              <a:buNone/>
            </a:pPr>
            <a:endParaRPr lang="en-US" dirty="0"/>
          </a:p>
          <a:p>
            <a:r>
              <a:rPr lang="en-US" dirty="0">
                <a:solidFill>
                  <a:schemeClr val="accent1"/>
                </a:solidFill>
              </a:rPr>
              <a:t>Front-end</a:t>
            </a:r>
            <a:br>
              <a:rPr lang="en-US" dirty="0"/>
            </a:br>
            <a:r>
              <a:rPr lang="en-US" dirty="0"/>
              <a:t>Refers to the live published site that the end user will see. Everyone can see the front-end.</a:t>
            </a:r>
            <a:br>
              <a:rPr lang="en-US" dirty="0"/>
            </a:br>
            <a:endParaRPr lang="en-US" dirty="0"/>
          </a:p>
          <a:p>
            <a:r>
              <a:rPr lang="en-US" dirty="0">
                <a:solidFill>
                  <a:schemeClr val="accent1"/>
                </a:solidFill>
              </a:rPr>
              <a:t>Back-end</a:t>
            </a:r>
            <a:br>
              <a:rPr lang="en-US" dirty="0"/>
            </a:br>
            <a:r>
              <a:rPr lang="en-US" dirty="0"/>
              <a:t>Refers to the administration portion that is used to create sites in Sitefinity. The back-end is hidden from unauthenticated users.</a:t>
            </a:r>
            <a:br>
              <a:rPr lang="en-US" dirty="0"/>
            </a:br>
            <a:endParaRPr lang="en-US" dirty="0"/>
          </a:p>
          <a:p>
            <a:pPr lvl="1"/>
            <a:endParaRPr lang="en-US" dirty="0"/>
          </a:p>
          <a:p>
            <a:pPr marL="456926" lvl="1" indent="0">
              <a:buNone/>
            </a:pPr>
            <a:r>
              <a:rPr lang="en-US" dirty="0"/>
              <a:t>			</a:t>
            </a:r>
          </a:p>
        </p:txBody>
      </p:sp>
    </p:spTree>
    <p:extLst>
      <p:ext uri="{BB962C8B-B14F-4D97-AF65-F5344CB8AC3E}">
        <p14:creationId xmlns:p14="http://schemas.microsoft.com/office/powerpoint/2010/main" val="4227563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2</a:t>
            </a:r>
            <a:br>
              <a:rPr lang="en-US" sz="4900" dirty="0"/>
            </a:br>
            <a:br>
              <a:rPr lang="en-US" sz="4000" dirty="0"/>
            </a:br>
            <a:r>
              <a:rPr lang="en-US" sz="4000" dirty="0">
                <a:solidFill>
                  <a:srgbClr val="55D400"/>
                </a:solidFill>
              </a:rPr>
              <a:t>Architecture and Patterns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93751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Architecture Overview</a:t>
            </a:r>
          </a:p>
        </p:txBody>
      </p:sp>
      <p:sp>
        <p:nvSpPr>
          <p:cNvPr id="5" name="TextBox 3">
            <a:extLst>
              <a:ext uri="{FF2B5EF4-FFF2-40B4-BE49-F238E27FC236}">
                <a16:creationId xmlns:a16="http://schemas.microsoft.com/office/drawing/2014/main" id="{7195E01B-B8F7-4827-98B6-921D39EAD3E3}"/>
              </a:ext>
            </a:extLst>
          </p:cNvPr>
          <p:cNvSpPr txBox="1"/>
          <p:nvPr/>
        </p:nvSpPr>
        <p:spPr>
          <a:xfrm>
            <a:off x="2388724" y="4949960"/>
            <a:ext cx="8211543" cy="52322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800"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2050" name="Picture 2" descr="SF_ServicesAndAPIs_v3 (002)">
            <a:extLst>
              <a:ext uri="{FF2B5EF4-FFF2-40B4-BE49-F238E27FC236}">
                <a16:creationId xmlns:a16="http://schemas.microsoft.com/office/drawing/2014/main" id="{BB8F60CC-0B2C-41A0-9178-4B05797E40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6329" y="1181361"/>
            <a:ext cx="11136165" cy="518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0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AC8E-13BC-FE64-481E-F036ED033454}"/>
              </a:ext>
            </a:extLst>
          </p:cNvPr>
          <p:cNvSpPr>
            <a:spLocks noGrp="1"/>
          </p:cNvSpPr>
          <p:nvPr>
            <p:ph type="title"/>
          </p:nvPr>
        </p:nvSpPr>
        <p:spPr>
          <a:xfrm>
            <a:off x="557815" y="488362"/>
            <a:ext cx="10948387" cy="590931"/>
          </a:xfrm>
        </p:spPr>
        <p:txBody>
          <a:bodyPr anchor="t">
            <a:normAutofit/>
          </a:bodyPr>
          <a:lstStyle/>
          <a:p>
            <a:r>
              <a:rPr lang="en-IN" dirty="0"/>
              <a:t>Three-tier architecture</a:t>
            </a:r>
          </a:p>
        </p:txBody>
      </p:sp>
      <p:pic>
        <p:nvPicPr>
          <p:cNvPr id="4" name="Picture 2" descr="DotNetArch">
            <a:extLst>
              <a:ext uri="{FF2B5EF4-FFF2-40B4-BE49-F238E27FC236}">
                <a16:creationId xmlns:a16="http://schemas.microsoft.com/office/drawing/2014/main" id="{F6DD1AAE-89CB-859D-D6FA-5F9278E79A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14977" y="1200154"/>
            <a:ext cx="7634059" cy="51720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41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News module example – Architecture utilization</a:t>
            </a:r>
          </a:p>
        </p:txBody>
      </p:sp>
      <p:sp>
        <p:nvSpPr>
          <p:cNvPr id="3" name="Content Placeholder 2"/>
          <p:cNvSpPr>
            <a:spLocks noGrp="1"/>
          </p:cNvSpPr>
          <p:nvPr>
            <p:ph idx="1"/>
          </p:nvPr>
        </p:nvSpPr>
        <p:spPr>
          <a:xfrm>
            <a:off x="389467" y="1200154"/>
            <a:ext cx="11582401" cy="5172075"/>
          </a:xfrm>
        </p:spPr>
        <p:txBody>
          <a:bodyPr/>
          <a:lstStyle/>
          <a:p>
            <a:r>
              <a:rPr lang="en-US" sz="2800" i="1" dirty="0"/>
              <a:t>Presentation Layer:</a:t>
            </a:r>
          </a:p>
          <a:p>
            <a:pPr lvl="1"/>
            <a:r>
              <a:rPr lang="en-US" sz="2400" i="1" dirty="0"/>
              <a:t>Dedicated News widgets with their templates</a:t>
            </a:r>
          </a:p>
          <a:p>
            <a:r>
              <a:rPr lang="en-US" sz="2800" i="1" dirty="0"/>
              <a:t>Service Layer:</a:t>
            </a:r>
          </a:p>
          <a:p>
            <a:pPr lvl="1"/>
            <a:r>
              <a:rPr lang="en-US" sz="2400" i="1" dirty="0"/>
              <a:t>A dedicated REST web service</a:t>
            </a:r>
          </a:p>
          <a:p>
            <a:r>
              <a:rPr lang="en-US" sz="2800" i="1" dirty="0"/>
              <a:t>Business logic layer</a:t>
            </a:r>
          </a:p>
          <a:p>
            <a:pPr lvl="1"/>
            <a:r>
              <a:rPr lang="en-US" sz="2400" i="1" dirty="0" err="1"/>
              <a:t>NewsManager</a:t>
            </a:r>
            <a:r>
              <a:rPr lang="en-US" sz="2400" i="1" dirty="0"/>
              <a:t> delivers the API of News methods</a:t>
            </a:r>
          </a:p>
          <a:p>
            <a:r>
              <a:rPr lang="en-US" sz="2800" i="1" dirty="0"/>
              <a:t>Data Layer</a:t>
            </a:r>
          </a:p>
          <a:p>
            <a:pPr lvl="1"/>
            <a:r>
              <a:rPr lang="en-US" sz="2400" i="1" dirty="0"/>
              <a:t>An abstract </a:t>
            </a:r>
            <a:r>
              <a:rPr lang="en-US" sz="2400" i="1" dirty="0" err="1"/>
              <a:t>NewsDataProvider</a:t>
            </a:r>
            <a:r>
              <a:rPr lang="en-US" sz="2400" i="1" dirty="0"/>
              <a:t> → A concrete </a:t>
            </a:r>
            <a:r>
              <a:rPr lang="en-US" sz="2400" i="1" dirty="0" err="1"/>
              <a:t>OpenAccessNewsDataProvider</a:t>
            </a:r>
            <a:endParaRPr lang="en-US" sz="2400" i="1" dirty="0"/>
          </a:p>
          <a:p>
            <a:pPr marL="456926" lvl="1" indent="0">
              <a:buNone/>
            </a:pPr>
            <a:r>
              <a:rPr lang="en-US" sz="2400" i="1" dirty="0"/>
              <a:t>→ Data Access → DB</a:t>
            </a:r>
          </a:p>
        </p:txBody>
      </p:sp>
    </p:spTree>
    <p:extLst>
      <p:ext uri="{BB962C8B-B14F-4D97-AF65-F5344CB8AC3E}">
        <p14:creationId xmlns:p14="http://schemas.microsoft.com/office/powerpoint/2010/main" val="1798899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5A8C-3297-1F78-168D-0B4DBE3EAF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A76677-E4FC-C492-B54E-6EF80816D35B}"/>
              </a:ext>
            </a:extLst>
          </p:cNvPr>
          <p:cNvSpPr>
            <a:spLocks noGrp="1"/>
          </p:cNvSpPr>
          <p:nvPr>
            <p:ph idx="1"/>
          </p:nvPr>
        </p:nvSpPr>
        <p:spPr/>
        <p:txBody>
          <a:bodyPr/>
          <a:lstStyle/>
          <a:p>
            <a:r>
              <a:rPr lang="en-US" dirty="0"/>
              <a:t>Tier 1 hosts the database</a:t>
            </a:r>
          </a:p>
          <a:p>
            <a:r>
              <a:rPr lang="en-US" dirty="0"/>
              <a:t>Tier 2 hosts Sitefinity CMS backend administration</a:t>
            </a:r>
          </a:p>
          <a:p>
            <a:r>
              <a:rPr lang="en-US" dirty="0"/>
              <a:t>Tier 3 hosts Sitefinity ASP.NET Core Renderer that renders the frontend</a:t>
            </a:r>
          </a:p>
          <a:p>
            <a:r>
              <a:rPr lang="en-US" dirty="0"/>
              <a:t>The .NET Core Renderer and Sitefinity CMS communicate via Sitefinity Page layout service, using REST API calls.</a:t>
            </a:r>
          </a:p>
          <a:p>
            <a:r>
              <a:rPr lang="en-US" dirty="0"/>
              <a:t>The Renderer handles all .NET Core pages, but also serves as a proxy and forwards all other requests to Sitefinity CMS. </a:t>
            </a:r>
          </a:p>
          <a:p>
            <a:r>
              <a:rPr lang="en-US" dirty="0"/>
              <a:t>You host the Renderer on your public domain and this becomes the single point of access for all users.</a:t>
            </a:r>
            <a:endParaRPr lang="en-IN" dirty="0"/>
          </a:p>
          <a:p>
            <a:endParaRPr lang="en-IN" dirty="0"/>
          </a:p>
        </p:txBody>
      </p:sp>
    </p:spTree>
    <p:extLst>
      <p:ext uri="{BB962C8B-B14F-4D97-AF65-F5344CB8AC3E}">
        <p14:creationId xmlns:p14="http://schemas.microsoft.com/office/powerpoint/2010/main" val="2049959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Description</a:t>
            </a:r>
          </a:p>
        </p:txBody>
      </p:sp>
      <p:sp>
        <p:nvSpPr>
          <p:cNvPr id="5" name="Content Placeholder 4"/>
          <p:cNvSpPr>
            <a:spLocks noGrp="1"/>
          </p:cNvSpPr>
          <p:nvPr>
            <p:ph idx="1"/>
          </p:nvPr>
        </p:nvSpPr>
        <p:spPr/>
        <p:txBody>
          <a:bodyPr>
            <a:noAutofit/>
          </a:bodyPr>
          <a:lstStyle/>
          <a:p>
            <a:pPr>
              <a:spcAft>
                <a:spcPts val="900"/>
              </a:spcAft>
            </a:pPr>
            <a:r>
              <a:rPr lang="en-US" dirty="0"/>
              <a:t>Students will learn the fundamentals of Sitefinity and acquire the knowledge needed to develop against the platform. It covers a broad range of topics, starting with how to setup the development environment, through how to develop against the presentation layer, and ending with how to work with configurations and administer a website.</a:t>
            </a:r>
          </a:p>
        </p:txBody>
      </p:sp>
    </p:spTree>
    <p:extLst>
      <p:ext uri="{BB962C8B-B14F-4D97-AF65-F5344CB8AC3E}">
        <p14:creationId xmlns:p14="http://schemas.microsoft.com/office/powerpoint/2010/main" val="761894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sz="3600" i="1" dirty="0"/>
              <a:t>Provider Model</a:t>
            </a:r>
          </a:p>
        </p:txBody>
      </p:sp>
      <p:pic>
        <p:nvPicPr>
          <p:cNvPr id="3076" name="Picture 4" descr="Provider model overview">
            <a:extLst>
              <a:ext uri="{FF2B5EF4-FFF2-40B4-BE49-F238E27FC236}">
                <a16:creationId xmlns:a16="http://schemas.microsoft.com/office/drawing/2014/main" id="{577CAF26-3F55-47DF-90F9-C8023E516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67" y="1670224"/>
            <a:ext cx="6996948" cy="45642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8D879B-2F79-4611-84CD-239139EA2860}"/>
              </a:ext>
            </a:extLst>
          </p:cNvPr>
          <p:cNvSpPr txBox="1"/>
          <p:nvPr/>
        </p:nvSpPr>
        <p:spPr bwMode="auto">
          <a:xfrm>
            <a:off x="8119589" y="3104147"/>
            <a:ext cx="4002896" cy="64970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Note: Sitefinity provider model is explained in detail in Sitefinity documentation</a:t>
            </a:r>
          </a:p>
        </p:txBody>
      </p:sp>
      <p:sp>
        <p:nvSpPr>
          <p:cNvPr id="5" name="Rectangle: Rounded Corners 4">
            <a:extLst>
              <a:ext uri="{FF2B5EF4-FFF2-40B4-BE49-F238E27FC236}">
                <a16:creationId xmlns:a16="http://schemas.microsoft.com/office/drawing/2014/main" id="{FDB5E11B-15FC-42F6-9711-BA294AC7FD5A}"/>
              </a:ext>
            </a:extLst>
          </p:cNvPr>
          <p:cNvSpPr/>
          <p:nvPr/>
        </p:nvSpPr>
        <p:spPr bwMode="auto">
          <a:xfrm>
            <a:off x="7965350" y="2987188"/>
            <a:ext cx="4006517" cy="1387966"/>
          </a:xfrm>
          <a:prstGeom prst="roundRect">
            <a:avLst/>
          </a:prstGeom>
          <a:noFill/>
          <a:ln w="28575"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927EF0DD-F1C9-4659-BC16-C470569B0815}"/>
              </a:ext>
            </a:extLst>
          </p:cNvPr>
          <p:cNvSpPr/>
          <p:nvPr/>
        </p:nvSpPr>
        <p:spPr bwMode="auto">
          <a:xfrm>
            <a:off x="667167" y="1670224"/>
            <a:ext cx="6996948" cy="4581144"/>
          </a:xfrm>
          <a:prstGeom prst="rect">
            <a:avLst/>
          </a:prstGeom>
          <a:noFill/>
          <a:ln w="1270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24464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Multiple Providers </a:t>
            </a:r>
          </a:p>
        </p:txBody>
      </p:sp>
      <p:pic>
        <p:nvPicPr>
          <p:cNvPr id="4098" name="Picture 2" descr="Provider model database">
            <a:extLst>
              <a:ext uri="{FF2B5EF4-FFF2-40B4-BE49-F238E27FC236}">
                <a16:creationId xmlns:a16="http://schemas.microsoft.com/office/drawing/2014/main" id="{59227F8D-2F4E-4A51-90DA-56E41CE6B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760" y="1905034"/>
            <a:ext cx="8872694" cy="446460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42FE119-F19C-44ED-8AD7-490F207CAF6E}"/>
              </a:ext>
            </a:extLst>
          </p:cNvPr>
          <p:cNvSpPr>
            <a:spLocks noGrp="1"/>
          </p:cNvSpPr>
          <p:nvPr>
            <p:ph idx="1"/>
          </p:nvPr>
        </p:nvSpPr>
        <p:spPr>
          <a:xfrm>
            <a:off x="379418" y="1270493"/>
            <a:ext cx="11582401" cy="5172075"/>
          </a:xfrm>
        </p:spPr>
        <p:txBody>
          <a:bodyPr/>
          <a:lstStyle/>
          <a:p>
            <a:r>
              <a:rPr lang="en-US" sz="2800" i="1" dirty="0"/>
              <a:t>Sitefinity CMS supports multiple providers :</a:t>
            </a:r>
          </a:p>
        </p:txBody>
      </p:sp>
    </p:spTree>
    <p:extLst>
      <p:ext uri="{BB962C8B-B14F-4D97-AF65-F5344CB8AC3E}">
        <p14:creationId xmlns:p14="http://schemas.microsoft.com/office/powerpoint/2010/main" val="1464887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3</a:t>
            </a:r>
            <a:br>
              <a:rPr lang="en-US" sz="4400" dirty="0"/>
            </a:br>
            <a:br>
              <a:rPr lang="en-US" sz="4000" dirty="0"/>
            </a:br>
            <a:r>
              <a:rPr lang="en-US" sz="4000" dirty="0">
                <a:solidFill>
                  <a:srgbClr val="55D400"/>
                </a:solidFill>
              </a:rPr>
              <a:t>Managing Pages and Widgets </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7425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Pages</a:t>
            </a:r>
            <a:br>
              <a:rPr lang="en-US" dirty="0">
                <a:solidFill>
                  <a:srgbClr val="373A3E"/>
                </a:solidFill>
              </a:rPr>
            </a:br>
            <a:endParaRPr lang="en-US" dirty="0"/>
          </a:p>
        </p:txBody>
      </p:sp>
      <p:sp>
        <p:nvSpPr>
          <p:cNvPr id="3" name="Content Placeholder 2"/>
          <p:cNvSpPr>
            <a:spLocks noGrp="1"/>
          </p:cNvSpPr>
          <p:nvPr>
            <p:ph idx="1"/>
          </p:nvPr>
        </p:nvSpPr>
        <p:spPr/>
        <p:txBody>
          <a:bodyPr/>
          <a:lstStyle/>
          <a:p>
            <a:pPr>
              <a:lnSpc>
                <a:spcPct val="100000"/>
              </a:lnSpc>
            </a:pPr>
            <a:r>
              <a:rPr lang="en-US" dirty="0"/>
              <a:t>Pages</a:t>
            </a:r>
          </a:p>
          <a:p>
            <a:pPr lvl="1"/>
            <a:r>
              <a:rPr lang="en-US" dirty="0"/>
              <a:t>Containers of data</a:t>
            </a:r>
          </a:p>
          <a:p>
            <a:pPr lvl="1"/>
            <a:r>
              <a:rPr lang="en-US" dirty="0"/>
              <a:t>Stored in database</a:t>
            </a:r>
          </a:p>
          <a:p>
            <a:pPr lvl="1"/>
            <a:r>
              <a:rPr lang="en-US" dirty="0">
                <a:solidFill>
                  <a:schemeClr val="accent1"/>
                </a:solidFill>
              </a:rPr>
              <a:t>Frontend pages </a:t>
            </a:r>
            <a:r>
              <a:rPr lang="en-US" dirty="0"/>
              <a:t>vs </a:t>
            </a:r>
            <a:r>
              <a:rPr lang="en-US" dirty="0">
                <a:solidFill>
                  <a:schemeClr val="accent1"/>
                </a:solidFill>
              </a:rPr>
              <a:t>Backend Pages.</a:t>
            </a:r>
          </a:p>
          <a:p>
            <a:r>
              <a:rPr lang="en-US" dirty="0"/>
              <a:t>All kind of content displayed in </a:t>
            </a:r>
            <a:r>
              <a:rPr lang="en-US" dirty="0">
                <a:solidFill>
                  <a:schemeClr val="accent1"/>
                </a:solidFill>
              </a:rPr>
              <a:t>Pages</a:t>
            </a:r>
            <a:r>
              <a:rPr lang="en-US" dirty="0"/>
              <a:t> is a responsibility of </a:t>
            </a:r>
            <a:r>
              <a:rPr lang="en-US" dirty="0">
                <a:solidFill>
                  <a:schemeClr val="accent1"/>
                </a:solidFill>
              </a:rPr>
              <a:t>Widgets</a:t>
            </a:r>
          </a:p>
          <a:p>
            <a:pPr lvl="1"/>
            <a:r>
              <a:rPr lang="en-US" dirty="0"/>
              <a:t>Data that is placed in the containers.</a:t>
            </a:r>
          </a:p>
          <a:p>
            <a:pPr lvl="1"/>
            <a:r>
              <a:rPr lang="en-US" dirty="0"/>
              <a:t>Stored in database</a:t>
            </a:r>
          </a:p>
          <a:p>
            <a:r>
              <a:rPr lang="en-US" dirty="0"/>
              <a:t>Sitefinity 14.1 has 2 ways to create the pages</a:t>
            </a:r>
          </a:p>
          <a:p>
            <a:pPr lvl="1"/>
            <a:r>
              <a:rPr lang="en-US" dirty="0"/>
              <a:t>Pages with Legacy Page Templates </a:t>
            </a:r>
          </a:p>
          <a:p>
            <a:pPr lvl="1"/>
            <a:r>
              <a:rPr lang="en-US" dirty="0"/>
              <a:t>Pages with Core Page Templates </a:t>
            </a:r>
          </a:p>
          <a:p>
            <a:r>
              <a:rPr lang="en-US" dirty="0"/>
              <a:t>Core page templates comes with </a:t>
            </a:r>
            <a:r>
              <a:rPr lang="en-US" dirty="0" err="1"/>
              <a:t>Asp.Net</a:t>
            </a:r>
            <a:r>
              <a:rPr lang="en-US" dirty="0"/>
              <a:t> Core Benefits</a:t>
            </a:r>
          </a:p>
          <a:p>
            <a:pPr lvl="1"/>
            <a:endParaRPr lang="en-US" dirty="0"/>
          </a:p>
          <a:p>
            <a:pPr marL="456926" lvl="1" indent="0">
              <a:buNone/>
            </a:pPr>
            <a:r>
              <a:rPr lang="en-US" dirty="0"/>
              <a:t>		</a:t>
            </a:r>
            <a:r>
              <a:rPr lang="en-US" b="1" dirty="0"/>
              <a:t>	</a:t>
            </a:r>
          </a:p>
          <a:p>
            <a:pPr marL="456926" lvl="1" indent="0" algn="ctr">
              <a:buNone/>
            </a:pPr>
            <a:r>
              <a:rPr lang="en-US" b="1" i="1" dirty="0"/>
              <a:t>You will learn more about Widgets later.</a:t>
            </a:r>
          </a:p>
        </p:txBody>
      </p:sp>
    </p:spTree>
    <p:extLst>
      <p:ext uri="{BB962C8B-B14F-4D97-AF65-F5344CB8AC3E}">
        <p14:creationId xmlns:p14="http://schemas.microsoft.com/office/powerpoint/2010/main" val="146358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682212" cy="2133600"/>
          </a:xfrm>
        </p:spPr>
        <p:txBody>
          <a:bodyPr>
            <a:noAutofit/>
          </a:bodyPr>
          <a:lstStyle/>
          <a:p>
            <a:pPr marL="0" indent="0">
              <a:buNone/>
            </a:pPr>
            <a:r>
              <a:rPr lang="en-US" sz="4400" b="1" dirty="0"/>
              <a:t>Sitefinity. User Interface. Pages. Tour </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1254175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r>
              <a:rPr lang="en-US" dirty="0">
                <a:solidFill>
                  <a:srgbClr val="000000"/>
                </a:solidFill>
              </a:rPr>
              <a:t>Pages inherit Page Templates, displaying all the data dropped in the template placeholders. Templates are useful for optimizing the content editing process.</a:t>
            </a:r>
          </a:p>
          <a:p>
            <a:pPr lvl="1"/>
            <a:r>
              <a:rPr lang="en-US" sz="2400" dirty="0">
                <a:solidFill>
                  <a:srgbClr val="373A3E"/>
                </a:solidFill>
              </a:rPr>
              <a:t>Stored in the database</a:t>
            </a:r>
          </a:p>
          <a:p>
            <a:pPr lvl="1"/>
            <a:r>
              <a:rPr lang="en-US" sz="2400" dirty="0">
                <a:solidFill>
                  <a:srgbClr val="000000"/>
                </a:solidFill>
              </a:rPr>
              <a:t>Pages are based on Page Templates</a:t>
            </a:r>
          </a:p>
          <a:p>
            <a:pPr lvl="1"/>
            <a:r>
              <a:rPr lang="en-US" sz="2400" dirty="0">
                <a:solidFill>
                  <a:srgbClr val="000000"/>
                </a:solidFill>
              </a:rPr>
              <a:t>Sitefinity 14.1 comes with 2 types of Page templates.</a:t>
            </a:r>
          </a:p>
          <a:p>
            <a:pPr lvl="2"/>
            <a:r>
              <a:rPr lang="en-US" dirty="0">
                <a:solidFill>
                  <a:srgbClr val="000000"/>
                </a:solidFill>
              </a:rPr>
              <a:t>Page Template is based on Resource Package (e.g. Bootstrap)</a:t>
            </a:r>
          </a:p>
          <a:p>
            <a:pPr lvl="2"/>
            <a:r>
              <a:rPr lang="en-US" dirty="0">
                <a:solidFill>
                  <a:srgbClr val="000000"/>
                </a:solidFill>
              </a:rPr>
              <a:t>ASP. Net Core Based Page Templates </a:t>
            </a:r>
            <a:r>
              <a:rPr lang="en-US" dirty="0">
                <a:solidFill>
                  <a:srgbClr val="FF0000"/>
                </a:solidFill>
              </a:rPr>
              <a:t>(Check Bootstrap 5)</a:t>
            </a:r>
          </a:p>
          <a:p>
            <a:pPr lvl="2"/>
            <a:endParaRPr lang="en-US" sz="2800" dirty="0">
              <a:solidFill>
                <a:srgbClr val="373A3E"/>
              </a:solidFill>
            </a:endParaRP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sp>
        <p:nvSpPr>
          <p:cNvPr id="6" name="TextBox 3">
            <a:extLst>
              <a:ext uri="{FF2B5EF4-FFF2-40B4-BE49-F238E27FC236}">
                <a16:creationId xmlns:a16="http://schemas.microsoft.com/office/drawing/2014/main" id="{7730A2CB-BEB8-4308-A4C4-6976AAFB8BAF}"/>
              </a:ext>
            </a:extLst>
          </p:cNvPr>
          <p:cNvSpPr txBox="1"/>
          <p:nvPr/>
        </p:nvSpPr>
        <p:spPr>
          <a:xfrm>
            <a:off x="2016456" y="5303903"/>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Page templates can inherit other page templates, just as pages can, or can be started from scratch. </a:t>
            </a:r>
          </a:p>
        </p:txBody>
      </p:sp>
      <p:pic>
        <p:nvPicPr>
          <p:cNvPr id="8" name="Картина 6">
            <a:extLst>
              <a:ext uri="{FF2B5EF4-FFF2-40B4-BE49-F238E27FC236}">
                <a16:creationId xmlns:a16="http://schemas.microsoft.com/office/drawing/2014/main" id="{FC540C47-7FAE-420E-BBBE-154037AACE9E}"/>
              </a:ext>
            </a:extLst>
          </p:cNvPr>
          <p:cNvPicPr>
            <a:picLocks noChangeAspect="1"/>
          </p:cNvPicPr>
          <p:nvPr/>
        </p:nvPicPr>
        <p:blipFill>
          <a:blip r:embed="rId3"/>
          <a:stretch>
            <a:fillRect/>
          </a:stretch>
        </p:blipFill>
        <p:spPr>
          <a:xfrm>
            <a:off x="1253068" y="5303903"/>
            <a:ext cx="664190" cy="707886"/>
          </a:xfrm>
          <a:prstGeom prst="rect">
            <a:avLst/>
          </a:prstGeom>
        </p:spPr>
      </p:pic>
    </p:spTree>
    <p:extLst>
      <p:ext uri="{BB962C8B-B14F-4D97-AF65-F5344CB8AC3E}">
        <p14:creationId xmlns:p14="http://schemas.microsoft.com/office/powerpoint/2010/main" val="1070713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layer architecture</a:t>
            </a:r>
          </a:p>
        </p:txBody>
      </p:sp>
      <p:pic>
        <p:nvPicPr>
          <p:cNvPr id="6" name="Picture 4">
            <a:extLst>
              <a:ext uri="{FF2B5EF4-FFF2-40B4-BE49-F238E27FC236}">
                <a16:creationId xmlns:a16="http://schemas.microsoft.com/office/drawing/2014/main" id="{6BE11C17-FB10-4F0D-BCB9-44D4EC6DF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644" y="837911"/>
            <a:ext cx="4352958" cy="5540128"/>
          </a:xfrm>
          <a:prstGeom prst="rect">
            <a:avLst/>
          </a:prstGeom>
        </p:spPr>
      </p:pic>
      <p:sp>
        <p:nvSpPr>
          <p:cNvPr id="8" name="Title 1">
            <a:extLst>
              <a:ext uri="{FF2B5EF4-FFF2-40B4-BE49-F238E27FC236}">
                <a16:creationId xmlns:a16="http://schemas.microsoft.com/office/drawing/2014/main" id="{7F51473D-0926-4CCC-9E9A-14AA34C06ABA}"/>
              </a:ext>
            </a:extLst>
          </p:cNvPr>
          <p:cNvSpPr txBox="1">
            <a:spLocks/>
          </p:cNvSpPr>
          <p:nvPr/>
        </p:nvSpPr>
        <p:spPr>
          <a:xfrm>
            <a:off x="2187304" y="959260"/>
            <a:ext cx="574274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400" dirty="0">
              <a:solidFill>
                <a:schemeClr val="bg1"/>
              </a:solidFill>
            </a:endParaRPr>
          </a:p>
        </p:txBody>
      </p:sp>
      <p:pic>
        <p:nvPicPr>
          <p:cNvPr id="10" name="Picture 9">
            <a:extLst>
              <a:ext uri="{FF2B5EF4-FFF2-40B4-BE49-F238E27FC236}">
                <a16:creationId xmlns:a16="http://schemas.microsoft.com/office/drawing/2014/main" id="{529F8F56-C8AF-46D6-8348-D8F02C681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226" y="5776433"/>
            <a:ext cx="752064" cy="757323"/>
          </a:xfrm>
          <a:prstGeom prst="rect">
            <a:avLst/>
          </a:prstGeom>
        </p:spPr>
      </p:pic>
      <p:sp>
        <p:nvSpPr>
          <p:cNvPr id="11" name="TextBox 10">
            <a:extLst>
              <a:ext uri="{FF2B5EF4-FFF2-40B4-BE49-F238E27FC236}">
                <a16:creationId xmlns:a16="http://schemas.microsoft.com/office/drawing/2014/main" id="{90562D14-FED6-48EF-A026-50E5539BE11B}"/>
              </a:ext>
            </a:extLst>
          </p:cNvPr>
          <p:cNvSpPr txBox="1"/>
          <p:nvPr/>
        </p:nvSpPr>
        <p:spPr>
          <a:xfrm>
            <a:off x="8288814" y="367501"/>
            <a:ext cx="2513554" cy="523220"/>
          </a:xfrm>
          <a:prstGeom prst="rect">
            <a:avLst/>
          </a:prstGeom>
          <a:noFill/>
        </p:spPr>
        <p:txBody>
          <a:bodyPr wrap="square" rtlCol="0">
            <a:spAutoFit/>
          </a:bodyPr>
          <a:lstStyle/>
          <a:p>
            <a:r>
              <a:rPr lang="en-US" sz="2800" b="1" i="0" dirty="0">
                <a:solidFill>
                  <a:srgbClr val="55D400"/>
                </a:solidFill>
              </a:rPr>
              <a:t>Template</a:t>
            </a:r>
          </a:p>
        </p:txBody>
      </p:sp>
      <p:pic>
        <p:nvPicPr>
          <p:cNvPr id="13" name="Picture 12">
            <a:extLst>
              <a:ext uri="{FF2B5EF4-FFF2-40B4-BE49-F238E27FC236}">
                <a16:creationId xmlns:a16="http://schemas.microsoft.com/office/drawing/2014/main" id="{3E010C61-65BE-4D03-8C4E-DC9682686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1918" y="1296927"/>
            <a:ext cx="3241080" cy="3241080"/>
          </a:xfrm>
          <a:prstGeom prst="rect">
            <a:avLst/>
          </a:prstGeom>
        </p:spPr>
      </p:pic>
      <p:sp>
        <p:nvSpPr>
          <p:cNvPr id="18" name="TextBox 18">
            <a:extLst>
              <a:ext uri="{FF2B5EF4-FFF2-40B4-BE49-F238E27FC236}">
                <a16:creationId xmlns:a16="http://schemas.microsoft.com/office/drawing/2014/main" id="{E0CC165C-05F2-4655-8339-7FDFB7B72E5C}"/>
              </a:ext>
            </a:extLst>
          </p:cNvPr>
          <p:cNvSpPr txBox="1"/>
          <p:nvPr/>
        </p:nvSpPr>
        <p:spPr bwMode="auto">
          <a:xfrm>
            <a:off x="8490958" y="3442083"/>
            <a:ext cx="1426297"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GB" sz="1800" i="0" dirty="0">
                <a:latin typeface="Berlin Sans FB Demi" panose="020E0802020502020306" pitchFamily="34" charset="0"/>
              </a:rPr>
              <a:t>Empty Placeholder</a:t>
            </a:r>
            <a:endParaRPr lang="en-US" sz="1800" i="0" dirty="0">
              <a:latin typeface="Berlin Sans FB Demi" panose="020E0802020502020306" pitchFamily="34" charset="0"/>
            </a:endParaRPr>
          </a:p>
        </p:txBody>
      </p:sp>
      <p:sp>
        <p:nvSpPr>
          <p:cNvPr id="25" name="TextBox 38">
            <a:extLst>
              <a:ext uri="{FF2B5EF4-FFF2-40B4-BE49-F238E27FC236}">
                <a16:creationId xmlns:a16="http://schemas.microsoft.com/office/drawing/2014/main" id="{3E908572-E125-499A-96AA-02A5AC4D58A6}"/>
              </a:ext>
            </a:extLst>
          </p:cNvPr>
          <p:cNvSpPr txBox="1"/>
          <p:nvPr/>
        </p:nvSpPr>
        <p:spPr bwMode="auto">
          <a:xfrm>
            <a:off x="4019014" y="5837466"/>
            <a:ext cx="777778" cy="58477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GB" sz="3200" b="1" i="0" dirty="0">
                <a:solidFill>
                  <a:srgbClr val="55D400"/>
                </a:solidFill>
              </a:rPr>
              <a:t>DB</a:t>
            </a:r>
            <a:endParaRPr lang="en-US" b="1" i="0" dirty="0">
              <a:solidFill>
                <a:srgbClr val="55D400"/>
              </a:solidFill>
            </a:endParaRPr>
          </a:p>
        </p:txBody>
      </p:sp>
      <p:pic>
        <p:nvPicPr>
          <p:cNvPr id="28" name="Picture 16">
            <a:extLst>
              <a:ext uri="{FF2B5EF4-FFF2-40B4-BE49-F238E27FC236}">
                <a16:creationId xmlns:a16="http://schemas.microsoft.com/office/drawing/2014/main" id="{0543D54F-C16E-425C-B849-D8B2330EFA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1718" y="1786070"/>
            <a:ext cx="1752600" cy="1063551"/>
          </a:xfrm>
          <a:prstGeom prst="rect">
            <a:avLst/>
          </a:prstGeom>
        </p:spPr>
      </p:pic>
      <p:sp>
        <p:nvSpPr>
          <p:cNvPr id="29" name="TextBox 18">
            <a:extLst>
              <a:ext uri="{FF2B5EF4-FFF2-40B4-BE49-F238E27FC236}">
                <a16:creationId xmlns:a16="http://schemas.microsoft.com/office/drawing/2014/main" id="{976CF67D-5C13-4488-94C5-72C87C1CF41B}"/>
              </a:ext>
            </a:extLst>
          </p:cNvPr>
          <p:cNvSpPr txBox="1"/>
          <p:nvPr/>
        </p:nvSpPr>
        <p:spPr bwMode="auto">
          <a:xfrm>
            <a:off x="4317830" y="2152272"/>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30" name="Picture 16">
            <a:extLst>
              <a:ext uri="{FF2B5EF4-FFF2-40B4-BE49-F238E27FC236}">
                <a16:creationId xmlns:a16="http://schemas.microsoft.com/office/drawing/2014/main" id="{A45A65DA-1282-4D66-ACA9-61031DFB8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4801117"/>
            <a:ext cx="2592473" cy="441095"/>
          </a:xfrm>
          <a:prstGeom prst="rect">
            <a:avLst/>
          </a:prstGeom>
        </p:spPr>
      </p:pic>
      <p:sp>
        <p:nvSpPr>
          <p:cNvPr id="31" name="TextBox 18">
            <a:extLst>
              <a:ext uri="{FF2B5EF4-FFF2-40B4-BE49-F238E27FC236}">
                <a16:creationId xmlns:a16="http://schemas.microsoft.com/office/drawing/2014/main" id="{EC9175BA-8164-4B3F-8945-524BAB9B6B15}"/>
              </a:ext>
            </a:extLst>
          </p:cNvPr>
          <p:cNvSpPr txBox="1"/>
          <p:nvPr/>
        </p:nvSpPr>
        <p:spPr bwMode="auto">
          <a:xfrm>
            <a:off x="8569257" y="4834283"/>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Footer Widget</a:t>
            </a:r>
          </a:p>
        </p:txBody>
      </p:sp>
      <p:pic>
        <p:nvPicPr>
          <p:cNvPr id="33" name="Picture 16">
            <a:extLst>
              <a:ext uri="{FF2B5EF4-FFF2-40B4-BE49-F238E27FC236}">
                <a16:creationId xmlns:a16="http://schemas.microsoft.com/office/drawing/2014/main" id="{E85438C6-743D-4BB1-B097-0596653BC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2332692"/>
            <a:ext cx="2592473" cy="399592"/>
          </a:xfrm>
          <a:prstGeom prst="rect">
            <a:avLst/>
          </a:prstGeom>
        </p:spPr>
      </p:pic>
      <p:sp>
        <p:nvSpPr>
          <p:cNvPr id="34" name="TextBox 18">
            <a:extLst>
              <a:ext uri="{FF2B5EF4-FFF2-40B4-BE49-F238E27FC236}">
                <a16:creationId xmlns:a16="http://schemas.microsoft.com/office/drawing/2014/main" id="{AE116768-EC3B-452C-9324-861B5D42F752}"/>
              </a:ext>
            </a:extLst>
          </p:cNvPr>
          <p:cNvSpPr txBox="1"/>
          <p:nvPr/>
        </p:nvSpPr>
        <p:spPr bwMode="auto">
          <a:xfrm>
            <a:off x="8569257" y="2338474"/>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Navigation Widget</a:t>
            </a:r>
          </a:p>
        </p:txBody>
      </p:sp>
      <p:pic>
        <p:nvPicPr>
          <p:cNvPr id="36" name="Picture 16">
            <a:extLst>
              <a:ext uri="{FF2B5EF4-FFF2-40B4-BE49-F238E27FC236}">
                <a16:creationId xmlns:a16="http://schemas.microsoft.com/office/drawing/2014/main" id="{6742423C-AB39-4A9D-B8AA-44C58A068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513" y="3034599"/>
            <a:ext cx="620333" cy="1464202"/>
          </a:xfrm>
          <a:prstGeom prst="rect">
            <a:avLst/>
          </a:prstGeom>
        </p:spPr>
      </p:pic>
      <p:sp>
        <p:nvSpPr>
          <p:cNvPr id="7" name="TextBox 6">
            <a:extLst>
              <a:ext uri="{FF2B5EF4-FFF2-40B4-BE49-F238E27FC236}">
                <a16:creationId xmlns:a16="http://schemas.microsoft.com/office/drawing/2014/main" id="{E3B84EFD-D218-4831-827F-0D53DDF0D1FA}"/>
              </a:ext>
            </a:extLst>
          </p:cNvPr>
          <p:cNvSpPr txBox="1"/>
          <p:nvPr/>
        </p:nvSpPr>
        <p:spPr bwMode="auto">
          <a:xfrm>
            <a:off x="10500338" y="3319425"/>
            <a:ext cx="426332" cy="1233748"/>
          </a:xfrm>
          <a:prstGeom prst="rect">
            <a:avLst/>
          </a:prstGeom>
          <a:noFill/>
          <a:ln w="9525">
            <a:noFill/>
            <a:miter lim="800000"/>
            <a:headEnd/>
            <a:tailEnd/>
          </a:ln>
        </p:spPr>
        <p:txBody>
          <a:bodyPr vert="vert" wrap="square" lIns="91440" tIns="45720" rIns="91440" bIns="45720" numCol="1" rtlCol="0" anchor="t" anchorCtr="0" compatLnSpc="1">
            <a:prstTxWarp prst="textNoShape">
              <a:avLst/>
            </a:prstTxWarp>
            <a:noAutofit/>
          </a:bodyPr>
          <a:lstStyle/>
          <a:p>
            <a:pPr algn="l">
              <a:buSzTx/>
            </a:pPr>
            <a:r>
              <a:rPr lang="en-US" sz="1800" i="0" dirty="0">
                <a:latin typeface="Berlin Sans FB Demi" panose="020E0802020502020306" pitchFamily="34" charset="0"/>
              </a:rPr>
              <a:t>Widget</a:t>
            </a:r>
            <a:endParaRPr lang="en-US" sz="1800" i="0" dirty="0"/>
          </a:p>
        </p:txBody>
      </p:sp>
      <p:pic>
        <p:nvPicPr>
          <p:cNvPr id="48" name="Picture 47">
            <a:extLst>
              <a:ext uri="{FF2B5EF4-FFF2-40B4-BE49-F238E27FC236}">
                <a16:creationId xmlns:a16="http://schemas.microsoft.com/office/drawing/2014/main" id="{E28BC442-4F65-429A-9CDA-F6AF37ED8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52" y="2232915"/>
            <a:ext cx="3241080" cy="3241080"/>
          </a:xfrm>
          <a:prstGeom prst="rect">
            <a:avLst/>
          </a:prstGeom>
        </p:spPr>
      </p:pic>
      <p:pic>
        <p:nvPicPr>
          <p:cNvPr id="49" name="Picture 16">
            <a:extLst>
              <a:ext uri="{FF2B5EF4-FFF2-40B4-BE49-F238E27FC236}">
                <a16:creationId xmlns:a16="http://schemas.microsoft.com/office/drawing/2014/main" id="{93CA0C55-1ADE-463B-8168-3673BB4AC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558" y="4021397"/>
            <a:ext cx="1752600" cy="1063551"/>
          </a:xfrm>
          <a:prstGeom prst="rect">
            <a:avLst/>
          </a:prstGeom>
        </p:spPr>
      </p:pic>
      <p:sp>
        <p:nvSpPr>
          <p:cNvPr id="50" name="TextBox 18">
            <a:extLst>
              <a:ext uri="{FF2B5EF4-FFF2-40B4-BE49-F238E27FC236}">
                <a16:creationId xmlns:a16="http://schemas.microsoft.com/office/drawing/2014/main" id="{95D2DC4A-9B48-4FCD-811A-0D384F28DD9A}"/>
              </a:ext>
            </a:extLst>
          </p:cNvPr>
          <p:cNvSpPr txBox="1"/>
          <p:nvPr/>
        </p:nvSpPr>
        <p:spPr bwMode="auto">
          <a:xfrm>
            <a:off x="1194670" y="4387599"/>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51" name="Picture 16">
            <a:extLst>
              <a:ext uri="{FF2B5EF4-FFF2-40B4-BE49-F238E27FC236}">
                <a16:creationId xmlns:a16="http://schemas.microsoft.com/office/drawing/2014/main" id="{C57773EA-B6BB-4920-A2DA-2FB51845E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915" y="2787649"/>
            <a:ext cx="1752600" cy="1063551"/>
          </a:xfrm>
          <a:prstGeom prst="rect">
            <a:avLst/>
          </a:prstGeom>
        </p:spPr>
      </p:pic>
      <p:sp>
        <p:nvSpPr>
          <p:cNvPr id="52" name="TextBox 18">
            <a:extLst>
              <a:ext uri="{FF2B5EF4-FFF2-40B4-BE49-F238E27FC236}">
                <a16:creationId xmlns:a16="http://schemas.microsoft.com/office/drawing/2014/main" id="{C3A231BE-7C13-4F4F-87AA-0826BEFEA756}"/>
              </a:ext>
            </a:extLst>
          </p:cNvPr>
          <p:cNvSpPr txBox="1"/>
          <p:nvPr/>
        </p:nvSpPr>
        <p:spPr bwMode="auto">
          <a:xfrm>
            <a:off x="1192027" y="3153851"/>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sp>
        <p:nvSpPr>
          <p:cNvPr id="53" name="TextBox 7">
            <a:extLst>
              <a:ext uri="{FF2B5EF4-FFF2-40B4-BE49-F238E27FC236}">
                <a16:creationId xmlns:a16="http://schemas.microsoft.com/office/drawing/2014/main" id="{8EBE2B1C-E508-453A-90AF-859DE010585F}"/>
              </a:ext>
            </a:extLst>
          </p:cNvPr>
          <p:cNvSpPr txBox="1"/>
          <p:nvPr/>
        </p:nvSpPr>
        <p:spPr>
          <a:xfrm>
            <a:off x="1155915" y="1978019"/>
            <a:ext cx="1752600" cy="646331"/>
          </a:xfrm>
          <a:prstGeom prst="rect">
            <a:avLst/>
          </a:prstGeom>
          <a:noFill/>
        </p:spPr>
        <p:txBody>
          <a:bodyPr wrap="square" rtlCol="0">
            <a:spAutoFit/>
          </a:bodyPr>
          <a:lstStyle/>
          <a:p>
            <a:r>
              <a:rPr lang="en-US" sz="2800" b="1" i="0" dirty="0">
                <a:solidFill>
                  <a:srgbClr val="55D400"/>
                </a:solidFill>
              </a:rPr>
              <a:t>Page</a:t>
            </a:r>
            <a:r>
              <a:rPr lang="en-US" sz="3600" b="1" i="0" dirty="0">
                <a:solidFill>
                  <a:srgbClr val="55D400"/>
                </a:solidFill>
              </a:rPr>
              <a:t> </a:t>
            </a:r>
            <a:r>
              <a:rPr lang="en-US" sz="2800" b="1" i="0" dirty="0">
                <a:solidFill>
                  <a:srgbClr val="55D400"/>
                </a:solidFill>
              </a:rPr>
              <a:t>A</a:t>
            </a:r>
          </a:p>
        </p:txBody>
      </p:sp>
      <p:sp>
        <p:nvSpPr>
          <p:cNvPr id="54" name="TextBox 7">
            <a:extLst>
              <a:ext uri="{FF2B5EF4-FFF2-40B4-BE49-F238E27FC236}">
                <a16:creationId xmlns:a16="http://schemas.microsoft.com/office/drawing/2014/main" id="{356CE06B-475D-4276-8F51-77B27BA3735D}"/>
              </a:ext>
            </a:extLst>
          </p:cNvPr>
          <p:cNvSpPr txBox="1"/>
          <p:nvPr/>
        </p:nvSpPr>
        <p:spPr>
          <a:xfrm>
            <a:off x="4250274" y="1145782"/>
            <a:ext cx="1752600" cy="523220"/>
          </a:xfrm>
          <a:prstGeom prst="rect">
            <a:avLst/>
          </a:prstGeom>
          <a:noFill/>
        </p:spPr>
        <p:txBody>
          <a:bodyPr wrap="square" rtlCol="0">
            <a:spAutoFit/>
          </a:bodyPr>
          <a:lstStyle/>
          <a:p>
            <a:r>
              <a:rPr lang="en-US" sz="2800" b="1" i="0" dirty="0">
                <a:solidFill>
                  <a:srgbClr val="55D400"/>
                </a:solidFill>
              </a:rPr>
              <a:t>Page B</a:t>
            </a:r>
          </a:p>
        </p:txBody>
      </p:sp>
      <p:cxnSp>
        <p:nvCxnSpPr>
          <p:cNvPr id="57" name="Connector: Elbow 56">
            <a:extLst>
              <a:ext uri="{FF2B5EF4-FFF2-40B4-BE49-F238E27FC236}">
                <a16:creationId xmlns:a16="http://schemas.microsoft.com/office/drawing/2014/main" id="{E3A99FBC-18BF-494E-8E5D-A4AEC75BC7F6}"/>
              </a:ext>
            </a:extLst>
          </p:cNvPr>
          <p:cNvCxnSpPr>
            <a:cxnSpLocks/>
          </p:cNvCxnSpPr>
          <p:nvPr/>
        </p:nvCxnSpPr>
        <p:spPr bwMode="auto">
          <a:xfrm>
            <a:off x="6174377" y="3034599"/>
            <a:ext cx="2114621" cy="571906"/>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cxnSp>
        <p:nvCxnSpPr>
          <p:cNvPr id="66" name="Connector: Elbow 65">
            <a:extLst>
              <a:ext uri="{FF2B5EF4-FFF2-40B4-BE49-F238E27FC236}">
                <a16:creationId xmlns:a16="http://schemas.microsoft.com/office/drawing/2014/main" id="{7796583B-272C-45C1-851F-1AAD293AA8A4}"/>
              </a:ext>
            </a:extLst>
          </p:cNvPr>
          <p:cNvCxnSpPr>
            <a:cxnSpLocks/>
          </p:cNvCxnSpPr>
          <p:nvPr/>
        </p:nvCxnSpPr>
        <p:spPr bwMode="auto">
          <a:xfrm>
            <a:off x="3053892" y="4027046"/>
            <a:ext cx="2039765" cy="1143144"/>
          </a:xfrm>
          <a:prstGeom prst="bentConnector3">
            <a:avLst>
              <a:gd name="adj1" fmla="val 26847"/>
            </a:avLst>
          </a:prstGeom>
          <a:solidFill>
            <a:schemeClr val="accent1"/>
          </a:solidFill>
          <a:ln w="28575" cap="flat" cmpd="sng" algn="ctr">
            <a:solidFill>
              <a:srgbClr val="55D400"/>
            </a:solidFill>
            <a:prstDash val="solid"/>
            <a:round/>
            <a:headEnd type="none" w="med" len="med"/>
            <a:tailEnd type="none" w="med" len="med"/>
          </a:ln>
          <a:effectLst/>
        </p:spPr>
      </p:cxnSp>
      <p:cxnSp>
        <p:nvCxnSpPr>
          <p:cNvPr id="73" name="Connector: Elbow 72">
            <a:extLst>
              <a:ext uri="{FF2B5EF4-FFF2-40B4-BE49-F238E27FC236}">
                <a16:creationId xmlns:a16="http://schemas.microsoft.com/office/drawing/2014/main" id="{D814346E-9406-4062-8CCB-016EED27F60A}"/>
              </a:ext>
            </a:extLst>
          </p:cNvPr>
          <p:cNvCxnSpPr/>
          <p:nvPr/>
        </p:nvCxnSpPr>
        <p:spPr bwMode="auto">
          <a:xfrm flipV="1">
            <a:off x="5087900" y="3906185"/>
            <a:ext cx="3217973" cy="1264005"/>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sp>
        <p:nvSpPr>
          <p:cNvPr id="78" name="Rectangle: Rounded Corners 77">
            <a:extLst>
              <a:ext uri="{FF2B5EF4-FFF2-40B4-BE49-F238E27FC236}">
                <a16:creationId xmlns:a16="http://schemas.microsoft.com/office/drawing/2014/main" id="{AC27FF46-223F-4CCE-B5DB-003A3AF6FDC9}"/>
              </a:ext>
            </a:extLst>
          </p:cNvPr>
          <p:cNvSpPr/>
          <p:nvPr/>
        </p:nvSpPr>
        <p:spPr bwMode="auto">
          <a:xfrm>
            <a:off x="4049486" y="5667270"/>
            <a:ext cx="2210637" cy="903884"/>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cxnSp>
        <p:nvCxnSpPr>
          <p:cNvPr id="80" name="Straight Arrow Connector 79">
            <a:extLst>
              <a:ext uri="{FF2B5EF4-FFF2-40B4-BE49-F238E27FC236}">
                <a16:creationId xmlns:a16="http://schemas.microsoft.com/office/drawing/2014/main" id="{6803142A-6AA1-445F-BEC8-B4911EEA620B}"/>
              </a:ext>
            </a:extLst>
          </p:cNvPr>
          <p:cNvCxnSpPr>
            <a:cxnSpLocks/>
            <a:endCxn id="78" idx="1"/>
          </p:cNvCxnSpPr>
          <p:nvPr/>
        </p:nvCxnSpPr>
        <p:spPr bwMode="auto">
          <a:xfrm>
            <a:off x="3053892" y="5242212"/>
            <a:ext cx="995594" cy="877000"/>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4" name="Straight Arrow Connector 83">
            <a:extLst>
              <a:ext uri="{FF2B5EF4-FFF2-40B4-BE49-F238E27FC236}">
                <a16:creationId xmlns:a16="http://schemas.microsoft.com/office/drawing/2014/main" id="{E0978CD6-EE9C-4F9B-8F49-A2611F473C4E}"/>
              </a:ext>
            </a:extLst>
          </p:cNvPr>
          <p:cNvCxnSpPr>
            <a:cxnSpLocks/>
            <a:endCxn id="78" idx="0"/>
          </p:cNvCxnSpPr>
          <p:nvPr/>
        </p:nvCxnSpPr>
        <p:spPr bwMode="auto">
          <a:xfrm flipH="1">
            <a:off x="5154805" y="4355063"/>
            <a:ext cx="17653" cy="1312207"/>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7" name="Straight Arrow Connector 86">
            <a:extLst>
              <a:ext uri="{FF2B5EF4-FFF2-40B4-BE49-F238E27FC236}">
                <a16:creationId xmlns:a16="http://schemas.microsoft.com/office/drawing/2014/main" id="{5DE7043D-177A-43F2-9C0F-EAAB5F9B65E1}"/>
              </a:ext>
            </a:extLst>
          </p:cNvPr>
          <p:cNvCxnSpPr>
            <a:endCxn id="78" idx="3"/>
          </p:cNvCxnSpPr>
          <p:nvPr/>
        </p:nvCxnSpPr>
        <p:spPr bwMode="auto">
          <a:xfrm flipH="1">
            <a:off x="6260123" y="5376548"/>
            <a:ext cx="1455800" cy="742664"/>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spTree>
    <p:extLst>
      <p:ext uri="{BB962C8B-B14F-4D97-AF65-F5344CB8AC3E}">
        <p14:creationId xmlns:p14="http://schemas.microsoft.com/office/powerpoint/2010/main" val="3338848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br>
              <a:rPr lang="en-US" dirty="0">
                <a:solidFill>
                  <a:srgbClr val="000000"/>
                </a:solidFill>
              </a:rPr>
            </a:br>
            <a:r>
              <a:rPr lang="en-US" dirty="0">
                <a:solidFill>
                  <a:srgbClr val="000000"/>
                </a:solidFill>
              </a:rPr>
              <a:t>Example of page template usage:</a:t>
            </a:r>
          </a:p>
          <a:p>
            <a:pPr marL="0" lvl="0" indent="0" defTabSz="914400">
              <a:buClr>
                <a:srgbClr val="00A4A5"/>
              </a:buClr>
              <a:buNone/>
            </a:pPr>
            <a:br>
              <a:rPr lang="en-US" dirty="0">
                <a:solidFill>
                  <a:srgbClr val="000000"/>
                </a:solidFill>
              </a:rPr>
            </a:br>
            <a:r>
              <a:rPr lang="en-US" i="1" dirty="0">
                <a:solidFill>
                  <a:srgbClr val="000000"/>
                </a:solidFill>
              </a:rPr>
              <a:t>Text in the footer must be changed. </a:t>
            </a:r>
          </a:p>
          <a:p>
            <a:pPr marL="0" lvl="0" indent="0" defTabSz="914400">
              <a:buClr>
                <a:srgbClr val="00A4A5"/>
              </a:buClr>
              <a:buNone/>
            </a:pPr>
            <a:r>
              <a:rPr lang="en-US" i="1" dirty="0">
                <a:solidFill>
                  <a:srgbClr val="000000"/>
                </a:solidFill>
              </a:rPr>
              <a:t>The content editor opens the page template and edits it, instead of opening every page.</a:t>
            </a: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pic>
        <p:nvPicPr>
          <p:cNvPr id="9" name="Picture 8">
            <a:extLst>
              <a:ext uri="{FF2B5EF4-FFF2-40B4-BE49-F238E27FC236}">
                <a16:creationId xmlns:a16="http://schemas.microsoft.com/office/drawing/2014/main" id="{6EE61625-D83D-439F-90D0-F710F959900A}"/>
              </a:ext>
            </a:extLst>
          </p:cNvPr>
          <p:cNvPicPr>
            <a:picLocks noChangeAspect="1"/>
          </p:cNvPicPr>
          <p:nvPr/>
        </p:nvPicPr>
        <p:blipFill>
          <a:blip r:embed="rId3"/>
          <a:stretch>
            <a:fillRect/>
          </a:stretch>
        </p:blipFill>
        <p:spPr>
          <a:xfrm>
            <a:off x="1907682" y="3786191"/>
            <a:ext cx="8248650" cy="2152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2302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514944" cy="2133600"/>
          </a:xfrm>
        </p:spPr>
        <p:txBody>
          <a:bodyPr>
            <a:noAutofit/>
          </a:bodyPr>
          <a:lstStyle/>
          <a:p>
            <a:endParaRPr lang="en-US" b="1" dirty="0"/>
          </a:p>
          <a:p>
            <a:pPr marL="0" indent="0">
              <a:buNone/>
            </a:pPr>
            <a:r>
              <a:rPr lang="en-US" sz="4400" b="1" dirty="0"/>
              <a:t>Page Templates</a:t>
            </a:r>
            <a:endParaRPr lang="en-US" b="1" dirty="0"/>
          </a:p>
          <a:p>
            <a:r>
              <a:rPr lang="en-US" b="1" dirty="0"/>
              <a:t>https://youtu.be/G7Oy9Lz0VLo</a:t>
            </a:r>
          </a:p>
          <a:p>
            <a:endParaRPr lang="en-US" b="1" dirty="0"/>
          </a:p>
        </p:txBody>
      </p:sp>
    </p:spTree>
    <p:extLst>
      <p:ext uri="{BB962C8B-B14F-4D97-AF65-F5344CB8AC3E}">
        <p14:creationId xmlns:p14="http://schemas.microsoft.com/office/powerpoint/2010/main" val="2324829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On Renderer application Pages =&gt; Shared</a:t>
            </a:r>
          </a:p>
          <a:p>
            <a:pPr marL="0" indent="0">
              <a:buNone/>
            </a:pPr>
            <a:r>
              <a:rPr lang="en-US" i="0" dirty="0"/>
              <a:t>2. Copy the one of the Layout and Give your own Name to it. </a:t>
            </a:r>
          </a:p>
          <a:p>
            <a:pPr marL="0" indent="0">
              <a:buNone/>
            </a:pPr>
            <a:r>
              <a:rPr lang="en-US" i="0" dirty="0"/>
              <a:t>3. Add “</a:t>
            </a:r>
            <a:r>
              <a:rPr lang="en-IN" i="0" dirty="0"/>
              <a:t>@addTagHelper *, </a:t>
            </a:r>
            <a:r>
              <a:rPr lang="en-IN" i="0" dirty="0" err="1"/>
              <a:t>Progress.Sitefinity.AspNetCore</a:t>
            </a:r>
            <a:r>
              <a:rPr lang="en-US" i="0" dirty="0"/>
              <a:t>” to _</a:t>
            </a:r>
            <a:r>
              <a:rPr lang="en-US" i="0" dirty="0" err="1"/>
              <a:t>ViewImports.cshtml</a:t>
            </a:r>
            <a:endParaRPr lang="en-US" i="0" dirty="0"/>
          </a:p>
          <a:p>
            <a:pPr marL="0" indent="0">
              <a:buNone/>
            </a:pPr>
            <a:r>
              <a:rPr lang="en-GB" i="0" dirty="0"/>
              <a:t>4. You can provide your own html in layout Files.</a:t>
            </a:r>
          </a:p>
          <a:p>
            <a:pPr marL="0" indent="0">
              <a:buNone/>
            </a:pPr>
            <a:r>
              <a:rPr lang="en-GB" i="0" dirty="0"/>
              <a:t>5. To create content placeholders you must create tag attribute “</a:t>
            </a:r>
            <a:r>
              <a:rPr lang="en-IN" sz="1800" dirty="0">
                <a:solidFill>
                  <a:srgbClr val="FF0000"/>
                </a:solidFill>
                <a:latin typeface="Cascadia Mono" panose="020B0609020000020004" pitchFamily="49" charset="0"/>
              </a:rPr>
              <a:t>data-sf-container</a:t>
            </a:r>
            <a:r>
              <a:rPr lang="en-GB" i="0" dirty="0"/>
              <a:t>” and title of the placeholder.</a:t>
            </a:r>
          </a:p>
          <a:p>
            <a:pPr marL="0" indent="0">
              <a:buNone/>
            </a:pPr>
            <a:r>
              <a:rPr lang="en-GB" i="0" dirty="0"/>
              <a:t>6. Name of template must include either “Layout” or “Template”.</a:t>
            </a:r>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template and base a page on it (Core)</a:t>
            </a:r>
          </a:p>
        </p:txBody>
      </p:sp>
    </p:spTree>
    <p:extLst>
      <p:ext uri="{BB962C8B-B14F-4D97-AF65-F5344CB8AC3E}">
        <p14:creationId xmlns:p14="http://schemas.microsoft.com/office/powerpoint/2010/main" val="63594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Content Placeholder 4"/>
          <p:cNvSpPr>
            <a:spLocks noGrp="1"/>
          </p:cNvSpPr>
          <p:nvPr>
            <p:ph idx="1"/>
          </p:nvPr>
        </p:nvSpPr>
        <p:spPr/>
        <p:txBody>
          <a:bodyPr>
            <a:noAutofit/>
          </a:bodyPr>
          <a:lstStyle/>
          <a:p>
            <a:pPr marL="0" indent="0">
              <a:spcAft>
                <a:spcPts val="900"/>
              </a:spcAft>
              <a:buNone/>
            </a:pPr>
            <a:r>
              <a:rPr lang="en-US" sz="2800" dirty="0"/>
              <a:t>By the end of this course, you should be able to:</a:t>
            </a:r>
          </a:p>
          <a:p>
            <a:r>
              <a:rPr lang="en-US" dirty="0"/>
              <a:t>Setup the development environment </a:t>
            </a:r>
          </a:p>
          <a:p>
            <a:r>
              <a:rPr lang="en-US" dirty="0"/>
              <a:t>Understand fundamental Sitefinity terminology </a:t>
            </a:r>
          </a:p>
          <a:p>
            <a:r>
              <a:rPr lang="en-US" dirty="0"/>
              <a:t>Develop against the presentation layer using </a:t>
            </a:r>
            <a:r>
              <a:rPr lang="en-IN" dirty="0"/>
              <a:t>MVC and </a:t>
            </a:r>
            <a:r>
              <a:rPr lang="en-US" dirty="0" err="1"/>
              <a:t>.Net</a:t>
            </a:r>
            <a:r>
              <a:rPr lang="en-US" dirty="0"/>
              <a:t> Core</a:t>
            </a:r>
          </a:p>
          <a:p>
            <a:r>
              <a:rPr lang="en-US" dirty="0"/>
              <a:t>Use the platform API to fetch and modify data </a:t>
            </a:r>
          </a:p>
          <a:p>
            <a:r>
              <a:rPr lang="en-US" dirty="0"/>
              <a:t>Apply basic administration of a Sitefinity website</a:t>
            </a:r>
            <a:endParaRPr lang="en-US" b="1" dirty="0"/>
          </a:p>
        </p:txBody>
      </p:sp>
    </p:spTree>
    <p:extLst>
      <p:ext uri="{BB962C8B-B14F-4D97-AF65-F5344CB8AC3E}">
        <p14:creationId xmlns:p14="http://schemas.microsoft.com/office/powerpoint/2010/main" val="3995338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6. Under Design Click on Page Template.</a:t>
            </a:r>
          </a:p>
          <a:p>
            <a:pPr marL="0" indent="0">
              <a:buNone/>
            </a:pPr>
            <a:r>
              <a:rPr lang="en-US" i="0" dirty="0"/>
              <a:t>7. Click on “Create a template” and give a relevant name to it and click Continue.</a:t>
            </a:r>
          </a:p>
          <a:p>
            <a:pPr marL="0" indent="0">
              <a:buNone/>
            </a:pPr>
            <a:r>
              <a:rPr lang="en-US" i="0" dirty="0"/>
              <a:t>8. Select New Page Template Create in Renderer application</a:t>
            </a:r>
          </a:p>
          <a:p>
            <a:pPr marL="0" indent="0">
              <a:buNone/>
            </a:pPr>
            <a:r>
              <a:rPr lang="en-GB" i="0" dirty="0"/>
              <a:t>9. All the core based templates are grouped by “</a:t>
            </a:r>
            <a:r>
              <a:rPr lang="en-IN" b="0" i="0" u="none" strike="noStrike" dirty="0">
                <a:effectLst/>
                <a:latin typeface="Open Sans" panose="020B0606030504020204" pitchFamily="34" charset="0"/>
              </a:rPr>
              <a:t>.NET Core templates</a:t>
            </a:r>
            <a:r>
              <a:rPr lang="en-GB" i="0" dirty="0"/>
              <a:t>” and Marked as New Editor</a:t>
            </a:r>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707886"/>
          </a:xfrm>
          <a:prstGeom prst="rect">
            <a:avLst/>
          </a:prstGeom>
        </p:spPr>
        <p:txBody>
          <a:bodyPr wrap="square">
            <a:spAutoFit/>
          </a:bodyPr>
          <a:lstStyle/>
          <a:p>
            <a:pPr algn="l"/>
            <a:r>
              <a:rPr lang="en-US" sz="4000" b="1" i="0" dirty="0"/>
              <a:t>Create a page template (Core)</a:t>
            </a:r>
          </a:p>
        </p:txBody>
      </p:sp>
    </p:spTree>
    <p:extLst>
      <p:ext uri="{BB962C8B-B14F-4D97-AF65-F5344CB8AC3E}">
        <p14:creationId xmlns:p14="http://schemas.microsoft.com/office/powerpoint/2010/main" val="16263527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Core Page Template</a:t>
            </a:r>
          </a:p>
        </p:txBody>
      </p:sp>
      <p:sp>
        <p:nvSpPr>
          <p:cNvPr id="3" name="Content Placeholder 2"/>
          <p:cNvSpPr>
            <a:spLocks noGrp="1"/>
          </p:cNvSpPr>
          <p:nvPr>
            <p:ph idx="1"/>
          </p:nvPr>
        </p:nvSpPr>
        <p:spPr>
          <a:xfrm>
            <a:off x="389467" y="1079294"/>
            <a:ext cx="11582401" cy="5292936"/>
          </a:xfrm>
        </p:spPr>
        <p:txBody>
          <a:bodyPr/>
          <a:lstStyle/>
          <a:p>
            <a:r>
              <a:rPr lang="en-US" sz="2000" b="1" dirty="0">
                <a:solidFill>
                  <a:srgbClr val="333333"/>
                </a:solidFill>
                <a:latin typeface="Open Sans"/>
              </a:rPr>
              <a:t>Anything you want your page to do, you must do it with a widget. </a:t>
            </a:r>
          </a:p>
          <a:p>
            <a:r>
              <a:rPr lang="en-US" sz="2000" b="1" dirty="0">
                <a:solidFill>
                  <a:srgbClr val="333333"/>
                </a:solidFill>
                <a:latin typeface="Open Sans"/>
              </a:rPr>
              <a:t>You may click on Add Widget under main section. </a:t>
            </a:r>
          </a:p>
          <a:p>
            <a:pPr marL="0" indent="0">
              <a:buNone/>
            </a:pPr>
            <a:endParaRPr lang="en-US" b="1" dirty="0">
              <a:solidFill>
                <a:srgbClr val="333333"/>
              </a:solidFill>
              <a:latin typeface="Open Sans"/>
            </a:endParaRPr>
          </a:p>
          <a:p>
            <a:endParaRPr lang="en-US" b="1" dirty="0"/>
          </a:p>
        </p:txBody>
      </p:sp>
      <p:pic>
        <p:nvPicPr>
          <p:cNvPr id="12" name="Picture 11">
            <a:extLst>
              <a:ext uri="{FF2B5EF4-FFF2-40B4-BE49-F238E27FC236}">
                <a16:creationId xmlns:a16="http://schemas.microsoft.com/office/drawing/2014/main" id="{87B156CB-65AA-48F6-4A98-E05837FE6216}"/>
              </a:ext>
            </a:extLst>
          </p:cNvPr>
          <p:cNvPicPr>
            <a:picLocks noChangeAspect="1"/>
          </p:cNvPicPr>
          <p:nvPr/>
        </p:nvPicPr>
        <p:blipFill>
          <a:blip r:embed="rId3"/>
          <a:stretch>
            <a:fillRect/>
          </a:stretch>
        </p:blipFill>
        <p:spPr>
          <a:xfrm>
            <a:off x="389468" y="1882802"/>
            <a:ext cx="11409890" cy="4440654"/>
          </a:xfrm>
          <a:prstGeom prst="rect">
            <a:avLst/>
          </a:prstGeom>
        </p:spPr>
      </p:pic>
      <p:sp>
        <p:nvSpPr>
          <p:cNvPr id="14" name="Rectangle 13">
            <a:extLst>
              <a:ext uri="{FF2B5EF4-FFF2-40B4-BE49-F238E27FC236}">
                <a16:creationId xmlns:a16="http://schemas.microsoft.com/office/drawing/2014/main" id="{B80BAAAE-0991-136E-166E-10342E9538F7}"/>
              </a:ext>
            </a:extLst>
          </p:cNvPr>
          <p:cNvSpPr/>
          <p:nvPr/>
        </p:nvSpPr>
        <p:spPr bwMode="auto">
          <a:xfrm>
            <a:off x="4281714" y="2619827"/>
            <a:ext cx="3309257" cy="776514"/>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288163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Refining your </a:t>
            </a:r>
            <a:r>
              <a:rPr lang="en-US" dirty="0">
                <a:solidFill>
                  <a:schemeClr val="accent1"/>
                </a:solidFill>
              </a:rPr>
              <a:t>page</a:t>
            </a:r>
            <a:r>
              <a:rPr lang="en-US" dirty="0"/>
              <a:t> or </a:t>
            </a:r>
            <a:r>
              <a:rPr lang="en-US" dirty="0">
                <a:solidFill>
                  <a:schemeClr val="accent1"/>
                </a:solidFill>
              </a:rPr>
              <a:t>page template </a:t>
            </a:r>
            <a:r>
              <a:rPr lang="en-US" dirty="0"/>
              <a:t>by adding sections</a:t>
            </a:r>
          </a:p>
        </p:txBody>
      </p:sp>
      <p:sp>
        <p:nvSpPr>
          <p:cNvPr id="3" name="Content Placeholder 2"/>
          <p:cNvSpPr>
            <a:spLocks noGrp="1"/>
          </p:cNvSpPr>
          <p:nvPr>
            <p:ph idx="1"/>
          </p:nvPr>
        </p:nvSpPr>
        <p:spPr>
          <a:xfrm>
            <a:off x="490702" y="1875873"/>
            <a:ext cx="10387755" cy="4205614"/>
          </a:xfrm>
        </p:spPr>
        <p:txBody>
          <a:bodyPr/>
          <a:lstStyle/>
          <a:p>
            <a:r>
              <a:rPr lang="en-US" dirty="0"/>
              <a:t>A section widget is a container for other widgets.</a:t>
            </a:r>
          </a:p>
          <a:p>
            <a:r>
              <a:rPr lang="en-US" dirty="0"/>
              <a:t>To add section widget:</a:t>
            </a:r>
          </a:p>
          <a:p>
            <a:pPr marL="800100" lvl="1" indent="-342900">
              <a:buFont typeface="+mj-lt"/>
              <a:buAutoNum type="arabicPeriod"/>
            </a:pPr>
            <a:r>
              <a:rPr lang="en-US" dirty="0"/>
              <a:t>Open the page / page template.</a:t>
            </a:r>
          </a:p>
          <a:p>
            <a:pPr marL="800100" lvl="1" indent="-342900">
              <a:buFont typeface="+mj-lt"/>
              <a:buAutoNum type="arabicPeriod"/>
            </a:pPr>
            <a:r>
              <a:rPr lang="en-US" dirty="0"/>
              <a:t>Select Layout tab and click on Sections</a:t>
            </a:r>
          </a:p>
          <a:p>
            <a:pPr marL="800100" lvl="1" indent="-342900">
              <a:buFont typeface="+mj-lt"/>
              <a:buAutoNum type="arabicPeriod"/>
            </a:pPr>
            <a:endParaRPr lang="en-US" dirty="0"/>
          </a:p>
          <a:p>
            <a:pPr marL="400050"/>
            <a:r>
              <a:rPr lang="en-US" dirty="0"/>
              <a:t>You can use any of the built-in section widget properties to make to 2 and 3 column.</a:t>
            </a:r>
          </a:p>
        </p:txBody>
      </p:sp>
    </p:spTree>
    <p:extLst>
      <p:ext uri="{BB962C8B-B14F-4D97-AF65-F5344CB8AC3E}">
        <p14:creationId xmlns:p14="http://schemas.microsoft.com/office/powerpoint/2010/main" val="4160982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E51EEF-DBFC-2AB2-7770-BD6D86A24B03}"/>
              </a:ext>
            </a:extLst>
          </p:cNvPr>
          <p:cNvPicPr>
            <a:picLocks noChangeAspect="1"/>
          </p:cNvPicPr>
          <p:nvPr/>
        </p:nvPicPr>
        <p:blipFill>
          <a:blip r:embed="rId2"/>
          <a:stretch>
            <a:fillRect/>
          </a:stretch>
        </p:blipFill>
        <p:spPr>
          <a:xfrm>
            <a:off x="1059617" y="2264229"/>
            <a:ext cx="9944781" cy="3897078"/>
          </a:xfrm>
          <a:prstGeom prst="rect">
            <a:avLst/>
          </a:prstGeom>
          <a:ln w="38100">
            <a:solidFill>
              <a:srgbClr val="55D400"/>
            </a:solidFill>
            <a:prstDash val="dash"/>
          </a:ln>
        </p:spPr>
      </p:pic>
      <p:sp>
        <p:nvSpPr>
          <p:cNvPr id="2" name="Title 1">
            <a:extLst>
              <a:ext uri="{FF2B5EF4-FFF2-40B4-BE49-F238E27FC236}">
                <a16:creationId xmlns:a16="http://schemas.microsoft.com/office/drawing/2014/main" id="{B729900E-CD68-C4AF-486E-27EB51E4A4D5}"/>
              </a:ext>
            </a:extLst>
          </p:cNvPr>
          <p:cNvSpPr>
            <a:spLocks noGrp="1"/>
          </p:cNvSpPr>
          <p:nvPr>
            <p:ph type="title"/>
          </p:nvPr>
        </p:nvSpPr>
        <p:spPr/>
        <p:txBody>
          <a:bodyPr/>
          <a:lstStyle/>
          <a:p>
            <a:r>
              <a:rPr lang="en-US" dirty="0"/>
              <a:t>Layout: Section</a:t>
            </a:r>
            <a:endParaRPr lang="en-IN" dirty="0"/>
          </a:p>
        </p:txBody>
      </p:sp>
      <p:sp>
        <p:nvSpPr>
          <p:cNvPr id="6" name="Rectangle 5">
            <a:extLst>
              <a:ext uri="{FF2B5EF4-FFF2-40B4-BE49-F238E27FC236}">
                <a16:creationId xmlns:a16="http://schemas.microsoft.com/office/drawing/2014/main" id="{DAF244AC-A6B2-05D4-3E76-AA0DC2E8E857}"/>
              </a:ext>
            </a:extLst>
          </p:cNvPr>
          <p:cNvSpPr/>
          <p:nvPr/>
        </p:nvSpPr>
        <p:spPr bwMode="auto">
          <a:xfrm>
            <a:off x="6559384" y="2467434"/>
            <a:ext cx="3716732" cy="2106379"/>
          </a:xfrm>
          <a:prstGeom prst="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8" name="Connector: Elbow 7">
            <a:extLst>
              <a:ext uri="{FF2B5EF4-FFF2-40B4-BE49-F238E27FC236}">
                <a16:creationId xmlns:a16="http://schemas.microsoft.com/office/drawing/2014/main" id="{8ECF9D9B-B4DF-DFFD-965D-F299DF723DD9}"/>
              </a:ext>
            </a:extLst>
          </p:cNvPr>
          <p:cNvCxnSpPr>
            <a:cxnSpLocks/>
            <a:stCxn id="6" idx="1"/>
          </p:cNvCxnSpPr>
          <p:nvPr/>
        </p:nvCxnSpPr>
        <p:spPr bwMode="auto">
          <a:xfrm rot="10800000" flipV="1">
            <a:off x="3011714" y="3520623"/>
            <a:ext cx="3547670" cy="1450519"/>
          </a:xfrm>
          <a:prstGeom prst="bentConnector3">
            <a:avLst>
              <a:gd name="adj1" fmla="val 100117"/>
            </a:avLst>
          </a:prstGeom>
          <a:solidFill>
            <a:schemeClr val="accent1"/>
          </a:solidFill>
          <a:ln w="38100" cap="flat" cmpd="sng" algn="ctr">
            <a:solidFill>
              <a:srgbClr val="55D400"/>
            </a:solidFill>
            <a:prstDash val="dash"/>
            <a:round/>
            <a:headEnd type="none" w="med" len="med"/>
            <a:tailEnd type="triangle"/>
          </a:ln>
          <a:effectLst/>
        </p:spPr>
      </p:cxnSp>
    </p:spTree>
    <p:extLst>
      <p:ext uri="{BB962C8B-B14F-4D97-AF65-F5344CB8AC3E}">
        <p14:creationId xmlns:p14="http://schemas.microsoft.com/office/powerpoint/2010/main" val="1360232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C531EC5-B64F-9372-D28C-C7AF89774009}"/>
              </a:ext>
            </a:extLst>
          </p:cNvPr>
          <p:cNvPicPr>
            <a:picLocks noChangeAspect="1"/>
          </p:cNvPicPr>
          <p:nvPr/>
        </p:nvPicPr>
        <p:blipFill>
          <a:blip r:embed="rId2"/>
          <a:stretch>
            <a:fillRect/>
          </a:stretch>
        </p:blipFill>
        <p:spPr>
          <a:xfrm>
            <a:off x="194388" y="217715"/>
            <a:ext cx="11928342" cy="5275942"/>
          </a:xfrm>
          <a:prstGeom prst="rect">
            <a:avLst/>
          </a:prstGeom>
        </p:spPr>
      </p:pic>
      <p:cxnSp>
        <p:nvCxnSpPr>
          <p:cNvPr id="17" name="Straight Arrow Connector 16">
            <a:extLst>
              <a:ext uri="{FF2B5EF4-FFF2-40B4-BE49-F238E27FC236}">
                <a16:creationId xmlns:a16="http://schemas.microsoft.com/office/drawing/2014/main" id="{BEE7E0BF-52CC-86EB-A8A4-B0CB417E9772}"/>
              </a:ext>
            </a:extLst>
          </p:cNvPr>
          <p:cNvCxnSpPr/>
          <p:nvPr/>
        </p:nvCxnSpPr>
        <p:spPr bwMode="auto">
          <a:xfrm flipH="1">
            <a:off x="7300686" y="1079293"/>
            <a:ext cx="566057" cy="626136"/>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cxnSp>
        <p:nvCxnSpPr>
          <p:cNvPr id="19" name="Straight Arrow Connector 18">
            <a:extLst>
              <a:ext uri="{FF2B5EF4-FFF2-40B4-BE49-F238E27FC236}">
                <a16:creationId xmlns:a16="http://schemas.microsoft.com/office/drawing/2014/main" id="{7F8664BF-5C69-6CC3-CE38-195670C474E2}"/>
              </a:ext>
            </a:extLst>
          </p:cNvPr>
          <p:cNvCxnSpPr>
            <a:cxnSpLocks/>
          </p:cNvCxnSpPr>
          <p:nvPr/>
        </p:nvCxnSpPr>
        <p:spPr bwMode="auto">
          <a:xfrm flipH="1">
            <a:off x="11502571" y="431799"/>
            <a:ext cx="165853" cy="540658"/>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pic>
        <p:nvPicPr>
          <p:cNvPr id="4" name="Picture 3">
            <a:extLst>
              <a:ext uri="{FF2B5EF4-FFF2-40B4-BE49-F238E27FC236}">
                <a16:creationId xmlns:a16="http://schemas.microsoft.com/office/drawing/2014/main" id="{B9E71CD4-307E-3648-AB1D-92578FE91316}"/>
              </a:ext>
            </a:extLst>
          </p:cNvPr>
          <p:cNvPicPr>
            <a:picLocks noChangeAspect="1"/>
          </p:cNvPicPr>
          <p:nvPr/>
        </p:nvPicPr>
        <p:blipFill>
          <a:blip r:embed="rId3"/>
          <a:stretch>
            <a:fillRect/>
          </a:stretch>
        </p:blipFill>
        <p:spPr>
          <a:xfrm>
            <a:off x="10375325" y="972457"/>
            <a:ext cx="2069056" cy="540658"/>
          </a:xfrm>
          <a:prstGeom prst="rect">
            <a:avLst/>
          </a:prstGeom>
        </p:spPr>
      </p:pic>
      <p:sp>
        <p:nvSpPr>
          <p:cNvPr id="5" name="TextBox 4">
            <a:extLst>
              <a:ext uri="{FF2B5EF4-FFF2-40B4-BE49-F238E27FC236}">
                <a16:creationId xmlns:a16="http://schemas.microsoft.com/office/drawing/2014/main" id="{0D630245-3351-2537-4712-E19C2518E3EA}"/>
              </a:ext>
            </a:extLst>
          </p:cNvPr>
          <p:cNvSpPr txBox="1"/>
          <p:nvPr/>
        </p:nvSpPr>
        <p:spPr bwMode="auto">
          <a:xfrm>
            <a:off x="9470571" y="1487715"/>
            <a:ext cx="2718254" cy="112485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Advance CSS Class and Attribute Settings</a:t>
            </a:r>
            <a:endParaRPr lang="en-IN" i="0" dirty="0"/>
          </a:p>
        </p:txBody>
      </p:sp>
      <p:sp>
        <p:nvSpPr>
          <p:cNvPr id="6" name="TextBox 5">
            <a:extLst>
              <a:ext uri="{FF2B5EF4-FFF2-40B4-BE49-F238E27FC236}">
                <a16:creationId xmlns:a16="http://schemas.microsoft.com/office/drawing/2014/main" id="{ED3EC92D-67BE-83CA-A7E3-47AA75EBBC1B}"/>
              </a:ext>
            </a:extLst>
          </p:cNvPr>
          <p:cNvSpPr txBox="1"/>
          <p:nvPr/>
        </p:nvSpPr>
        <p:spPr bwMode="auto">
          <a:xfrm>
            <a:off x="520401" y="653144"/>
            <a:ext cx="3064628" cy="54065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Inline Style Settings</a:t>
            </a:r>
            <a:endParaRPr lang="en-IN" i="0" dirty="0"/>
          </a:p>
        </p:txBody>
      </p:sp>
      <p:cxnSp>
        <p:nvCxnSpPr>
          <p:cNvPr id="8" name="Straight Arrow Connector 7">
            <a:extLst>
              <a:ext uri="{FF2B5EF4-FFF2-40B4-BE49-F238E27FC236}">
                <a16:creationId xmlns:a16="http://schemas.microsoft.com/office/drawing/2014/main" id="{5ED31CB5-DE80-65D2-22D4-71003AE7813E}"/>
              </a:ext>
            </a:extLst>
          </p:cNvPr>
          <p:cNvCxnSpPr>
            <a:cxnSpLocks/>
          </p:cNvCxnSpPr>
          <p:nvPr/>
        </p:nvCxnSpPr>
        <p:spPr bwMode="auto">
          <a:xfrm flipH="1" flipV="1">
            <a:off x="1923143" y="1266373"/>
            <a:ext cx="2126343" cy="355962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47F96AD-F729-FA39-3D7C-41873DA2FF89}"/>
              </a:ext>
            </a:extLst>
          </p:cNvPr>
          <p:cNvCxnSpPr>
            <a:cxnSpLocks/>
          </p:cNvCxnSpPr>
          <p:nvPr/>
        </p:nvCxnSpPr>
        <p:spPr bwMode="auto">
          <a:xfrm flipH="1" flipV="1">
            <a:off x="2154594" y="1193802"/>
            <a:ext cx="1785257" cy="172356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913740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A494E-66EF-E48E-21A7-9E02337D8325}"/>
              </a:ext>
            </a:extLst>
          </p:cNvPr>
          <p:cNvPicPr>
            <a:picLocks noChangeAspect="1"/>
          </p:cNvPicPr>
          <p:nvPr/>
        </p:nvPicPr>
        <p:blipFill>
          <a:blip r:embed="rId2"/>
          <a:stretch>
            <a:fillRect/>
          </a:stretch>
        </p:blipFill>
        <p:spPr>
          <a:xfrm>
            <a:off x="0" y="182310"/>
            <a:ext cx="12188825" cy="6126415"/>
          </a:xfrm>
          <a:prstGeom prst="rect">
            <a:avLst/>
          </a:prstGeom>
        </p:spPr>
      </p:pic>
      <p:sp>
        <p:nvSpPr>
          <p:cNvPr id="4" name="TextBox 3">
            <a:extLst>
              <a:ext uri="{FF2B5EF4-FFF2-40B4-BE49-F238E27FC236}">
                <a16:creationId xmlns:a16="http://schemas.microsoft.com/office/drawing/2014/main" id="{A3E4DDCC-F1D3-491D-8E48-D2D8972FCE32}"/>
              </a:ext>
            </a:extLst>
          </p:cNvPr>
          <p:cNvSpPr txBox="1"/>
          <p:nvPr/>
        </p:nvSpPr>
        <p:spPr bwMode="auto">
          <a:xfrm>
            <a:off x="1052285" y="5394325"/>
            <a:ext cx="914400" cy="9144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IN" i="0" dirty="0"/>
          </a:p>
        </p:txBody>
      </p:sp>
      <p:sp>
        <p:nvSpPr>
          <p:cNvPr id="5" name="TextBox 4">
            <a:extLst>
              <a:ext uri="{FF2B5EF4-FFF2-40B4-BE49-F238E27FC236}">
                <a16:creationId xmlns:a16="http://schemas.microsoft.com/office/drawing/2014/main" id="{F813E1B6-2F0F-BDE3-6CB2-1DA2895EA4A1}"/>
              </a:ext>
            </a:extLst>
          </p:cNvPr>
          <p:cNvSpPr txBox="1"/>
          <p:nvPr/>
        </p:nvSpPr>
        <p:spPr bwMode="auto">
          <a:xfrm>
            <a:off x="841828" y="1615843"/>
            <a:ext cx="26343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CSS Class</a:t>
            </a:r>
            <a:endParaRPr lang="en-IN" i="0" dirty="0"/>
          </a:p>
        </p:txBody>
      </p:sp>
      <p:sp>
        <p:nvSpPr>
          <p:cNvPr id="11" name="TextBox 10">
            <a:extLst>
              <a:ext uri="{FF2B5EF4-FFF2-40B4-BE49-F238E27FC236}">
                <a16:creationId xmlns:a16="http://schemas.microsoft.com/office/drawing/2014/main" id="{9427D2FE-5BBA-A8A7-C88F-5E499B4D510C}"/>
              </a:ext>
            </a:extLst>
          </p:cNvPr>
          <p:cNvSpPr txBox="1"/>
          <p:nvPr/>
        </p:nvSpPr>
        <p:spPr bwMode="auto">
          <a:xfrm>
            <a:off x="841828" y="3284986"/>
            <a:ext cx="26851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Section Label</a:t>
            </a:r>
            <a:endParaRPr lang="en-IN" i="0" dirty="0"/>
          </a:p>
        </p:txBody>
      </p:sp>
      <p:sp>
        <p:nvSpPr>
          <p:cNvPr id="12" name="TextBox 11">
            <a:extLst>
              <a:ext uri="{FF2B5EF4-FFF2-40B4-BE49-F238E27FC236}">
                <a16:creationId xmlns:a16="http://schemas.microsoft.com/office/drawing/2014/main" id="{B2485393-89E6-F41C-E493-1E6BB84A2783}"/>
              </a:ext>
            </a:extLst>
          </p:cNvPr>
          <p:cNvSpPr txBox="1"/>
          <p:nvPr/>
        </p:nvSpPr>
        <p:spPr bwMode="auto">
          <a:xfrm>
            <a:off x="841828" y="5423349"/>
            <a:ext cx="26851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Tag Attributes</a:t>
            </a:r>
            <a:endParaRPr lang="en-IN" i="0" dirty="0"/>
          </a:p>
        </p:txBody>
      </p:sp>
      <p:sp>
        <p:nvSpPr>
          <p:cNvPr id="13" name="TextBox 12">
            <a:extLst>
              <a:ext uri="{FF2B5EF4-FFF2-40B4-BE49-F238E27FC236}">
                <a16:creationId xmlns:a16="http://schemas.microsoft.com/office/drawing/2014/main" id="{7B554D84-6B95-55F3-C4D3-1D5C438067BF}"/>
              </a:ext>
            </a:extLst>
          </p:cNvPr>
          <p:cNvSpPr txBox="1"/>
          <p:nvPr/>
        </p:nvSpPr>
        <p:spPr bwMode="auto">
          <a:xfrm>
            <a:off x="9202057" y="3971916"/>
            <a:ext cx="2685143" cy="118790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Multiple Attributes can be added using “+” Sign</a:t>
            </a:r>
            <a:endParaRPr lang="en-IN" i="0" dirty="0"/>
          </a:p>
        </p:txBody>
      </p:sp>
      <p:cxnSp>
        <p:nvCxnSpPr>
          <p:cNvPr id="7" name="Straight Arrow Connector 6">
            <a:extLst>
              <a:ext uri="{FF2B5EF4-FFF2-40B4-BE49-F238E27FC236}">
                <a16:creationId xmlns:a16="http://schemas.microsoft.com/office/drawing/2014/main" id="{7D376E5E-DF9A-F6A4-9C8B-9327A542A515}"/>
              </a:ext>
            </a:extLst>
          </p:cNvPr>
          <p:cNvCxnSpPr/>
          <p:nvPr/>
        </p:nvCxnSpPr>
        <p:spPr bwMode="auto">
          <a:xfrm flipV="1">
            <a:off x="7968343" y="4622800"/>
            <a:ext cx="1168400" cy="1037771"/>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2102100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547747"/>
            <a:ext cx="5514944" cy="2133600"/>
          </a:xfrm>
        </p:spPr>
        <p:txBody>
          <a:bodyPr>
            <a:noAutofit/>
          </a:bodyPr>
          <a:lstStyle/>
          <a:p>
            <a:endParaRPr lang="en-US" b="1" dirty="0"/>
          </a:p>
          <a:p>
            <a:pPr marL="0" indent="0">
              <a:buNone/>
            </a:pPr>
            <a:r>
              <a:rPr lang="en-US" sz="4400" b="1" dirty="0"/>
              <a:t>Section Widgets</a:t>
            </a:r>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16916284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Widgets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b="1" dirty="0">
              <a:solidFill>
                <a:srgbClr val="333333"/>
              </a:solidFill>
              <a:latin typeface="Open Sans"/>
            </a:endParaRPr>
          </a:p>
          <a:p>
            <a:r>
              <a:rPr lang="en-US" dirty="0"/>
              <a:t>Define content and functionality of Sitefinity pages</a:t>
            </a:r>
            <a:br>
              <a:rPr lang="en-US" dirty="0"/>
            </a:br>
            <a:endParaRPr lang="en-US" dirty="0"/>
          </a:p>
          <a:p>
            <a:r>
              <a:rPr lang="en-US" dirty="0"/>
              <a:t>Sitefinity Core Widgets are divided into following Major Categories</a:t>
            </a:r>
            <a:br>
              <a:rPr lang="en-US" dirty="0"/>
            </a:br>
            <a:endParaRPr lang="en-US" dirty="0"/>
          </a:p>
          <a:p>
            <a:pPr lvl="1"/>
            <a:r>
              <a:rPr lang="en-US" sz="2400" dirty="0"/>
              <a:t>Content</a:t>
            </a:r>
          </a:p>
          <a:p>
            <a:pPr lvl="1"/>
            <a:r>
              <a:rPr lang="en-US" sz="2400" dirty="0"/>
              <a:t>Navigation </a:t>
            </a:r>
          </a:p>
          <a:p>
            <a:pPr lvl="1"/>
            <a:r>
              <a:rPr lang="en-US" sz="2400" dirty="0"/>
              <a:t>Login &amp; Users</a:t>
            </a:r>
          </a:p>
          <a:p>
            <a:pPr lvl="1"/>
            <a:r>
              <a:rPr lang="en-US" sz="2400" dirty="0"/>
              <a:t>Layout</a:t>
            </a:r>
          </a:p>
        </p:txBody>
      </p:sp>
    </p:spTree>
    <p:extLst>
      <p:ext uri="{BB962C8B-B14F-4D97-AF65-F5344CB8AC3E}">
        <p14:creationId xmlns:p14="http://schemas.microsoft.com/office/powerpoint/2010/main" val="142698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BECD3-9511-F7DD-3C88-B2DC1FDAA8C8}"/>
              </a:ext>
            </a:extLst>
          </p:cNvPr>
          <p:cNvSpPr>
            <a:spLocks noGrp="1"/>
          </p:cNvSpPr>
          <p:nvPr>
            <p:ph idx="1"/>
          </p:nvPr>
        </p:nvSpPr>
        <p:spPr>
          <a:xfrm>
            <a:off x="604345" y="512763"/>
            <a:ext cx="10948386" cy="5795962"/>
          </a:xfrm>
        </p:spPr>
        <p:txBody>
          <a:bodyPr/>
          <a:lstStyle/>
          <a:p>
            <a:r>
              <a:rPr lang="en-US" dirty="0"/>
              <a:t>Layout</a:t>
            </a:r>
          </a:p>
          <a:p>
            <a:pPr lvl="1"/>
            <a:r>
              <a:rPr lang="en-US" dirty="0"/>
              <a:t>Section : Used to create Layouts or Placeholders</a:t>
            </a:r>
          </a:p>
          <a:p>
            <a:r>
              <a:rPr lang="en-US" dirty="0"/>
              <a:t>Content</a:t>
            </a:r>
          </a:p>
          <a:p>
            <a:pPr lvl="1"/>
            <a:r>
              <a:rPr lang="en-US" dirty="0"/>
              <a:t>Content block</a:t>
            </a:r>
          </a:p>
          <a:p>
            <a:pPr lvl="2"/>
            <a:r>
              <a:rPr lang="en-US" dirty="0"/>
              <a:t>Rich Text editor to create content online.</a:t>
            </a:r>
          </a:p>
          <a:p>
            <a:pPr lvl="1"/>
            <a:r>
              <a:rPr lang="en-US" dirty="0"/>
              <a:t>Image</a:t>
            </a:r>
          </a:p>
          <a:p>
            <a:pPr lvl="1"/>
            <a:r>
              <a:rPr lang="en-US" dirty="0"/>
              <a:t>Call to action</a:t>
            </a:r>
          </a:p>
          <a:p>
            <a:pPr lvl="2"/>
            <a:r>
              <a:rPr lang="en-US" dirty="0"/>
              <a:t>New Widget introduced with core. This is used to create redirect buttons </a:t>
            </a:r>
          </a:p>
          <a:p>
            <a:pPr lvl="1"/>
            <a:r>
              <a:rPr lang="en-US" dirty="0"/>
              <a:t>Form</a:t>
            </a:r>
            <a:endParaRPr lang="en-IN" dirty="0"/>
          </a:p>
          <a:p>
            <a:r>
              <a:rPr lang="en-US" dirty="0"/>
              <a:t>Navigation</a:t>
            </a:r>
          </a:p>
          <a:p>
            <a:pPr lvl="1"/>
            <a:endParaRPr lang="en-US" dirty="0"/>
          </a:p>
        </p:txBody>
      </p:sp>
    </p:spTree>
    <p:extLst>
      <p:ext uri="{BB962C8B-B14F-4D97-AF65-F5344CB8AC3E}">
        <p14:creationId xmlns:p14="http://schemas.microsoft.com/office/powerpoint/2010/main" val="722324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Run the Renderer application</a:t>
            </a:r>
          </a:p>
          <a:p>
            <a:pPr marL="0" indent="0">
              <a:buNone/>
            </a:pPr>
            <a:r>
              <a:rPr lang="en-US" i="0" dirty="0"/>
              <a:t>2. Login to backend of the application </a:t>
            </a:r>
          </a:p>
          <a:p>
            <a:pPr marL="0" indent="0">
              <a:buNone/>
            </a:pPr>
            <a:r>
              <a:rPr lang="en-US" i="0" dirty="0"/>
              <a:t>3. Under pages section click create a page</a:t>
            </a:r>
          </a:p>
          <a:p>
            <a:pPr marL="0" indent="0">
              <a:buNone/>
            </a:pPr>
            <a:r>
              <a:rPr lang="en-GB" i="0" dirty="0"/>
              <a:t>4. Provide Page Title and set other properties and click continue</a:t>
            </a:r>
          </a:p>
          <a:p>
            <a:pPr marL="0" indent="0">
              <a:buNone/>
            </a:pPr>
            <a:r>
              <a:rPr lang="en-GB" i="0" dirty="0"/>
              <a:t>5. </a:t>
            </a:r>
            <a:r>
              <a:rPr lang="en-US" i="0" dirty="0"/>
              <a:t>On Template Selection page scroll down and find and select new created page template.</a:t>
            </a:r>
          </a:p>
          <a:p>
            <a:pPr marL="0" indent="0">
              <a:buNone/>
            </a:pPr>
            <a:r>
              <a:rPr lang="en-US" i="0" dirty="0"/>
              <a:t>6. Add few sections to position you content</a:t>
            </a:r>
          </a:p>
          <a:p>
            <a:pPr marL="0" indent="0">
              <a:buNone/>
            </a:pPr>
            <a:r>
              <a:rPr lang="en-US" i="0" dirty="0"/>
              <a:t>7. Use Content Block Widget , Image, Content List ( to Render Out of the Box Modules like News, Blog </a:t>
            </a:r>
            <a:r>
              <a:rPr lang="en-US" i="0" dirty="0" err="1"/>
              <a:t>etc</a:t>
            </a:r>
            <a:r>
              <a:rPr lang="en-US" i="0" dirty="0"/>
              <a:t> ) </a:t>
            </a:r>
            <a:endParaRPr lang="en-GB" i="0" dirty="0"/>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using custom template</a:t>
            </a:r>
          </a:p>
        </p:txBody>
      </p:sp>
    </p:spTree>
    <p:extLst>
      <p:ext uri="{BB962C8B-B14F-4D97-AF65-F5344CB8AC3E}">
        <p14:creationId xmlns:p14="http://schemas.microsoft.com/office/powerpoint/2010/main" val="41424551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Audience and prerequisites</a:t>
            </a:r>
          </a:p>
        </p:txBody>
      </p:sp>
      <p:sp>
        <p:nvSpPr>
          <p:cNvPr id="5" name="Content Placeholder 4"/>
          <p:cNvSpPr>
            <a:spLocks noGrp="1"/>
          </p:cNvSpPr>
          <p:nvPr>
            <p:ph idx="1"/>
          </p:nvPr>
        </p:nvSpPr>
        <p:spPr/>
        <p:txBody>
          <a:bodyPr>
            <a:noAutofit/>
          </a:bodyPr>
          <a:lstStyle/>
          <a:p>
            <a:r>
              <a:rPr lang="en-US" sz="2400" dirty="0"/>
              <a:t>The course content is specifically designed to help developers who have little to no experience in developing against Sitefinity to get up to speed.</a:t>
            </a:r>
            <a:br>
              <a:rPr lang="en-US" sz="2400" dirty="0"/>
            </a:br>
            <a:endParaRPr lang="en-US" sz="2400" dirty="0"/>
          </a:p>
          <a:p>
            <a:r>
              <a:rPr lang="en-US" dirty="0"/>
              <a:t>Before taking this course, it is a </a:t>
            </a:r>
            <a:r>
              <a:rPr lang="en-US" i="1" dirty="0">
                <a:solidFill>
                  <a:srgbClr val="55D400"/>
                </a:solidFill>
              </a:rPr>
              <a:t>plus</a:t>
            </a:r>
            <a:r>
              <a:rPr lang="en-US" dirty="0"/>
              <a:t> if trainees:</a:t>
            </a:r>
          </a:p>
          <a:p>
            <a:pPr lvl="1"/>
            <a:r>
              <a:rPr lang="en-US" dirty="0"/>
              <a:t>Have worked with other </a:t>
            </a:r>
            <a:r>
              <a:rPr lang="en-US" dirty="0">
                <a:solidFill>
                  <a:schemeClr val="accent1"/>
                </a:solidFill>
              </a:rPr>
              <a:t>CMS</a:t>
            </a:r>
            <a:r>
              <a:rPr lang="en-US" dirty="0"/>
              <a:t>-es.</a:t>
            </a:r>
          </a:p>
          <a:p>
            <a:pPr lvl="1"/>
            <a:r>
              <a:rPr lang="en-US" dirty="0"/>
              <a:t>Strong experience developing ASP.NET Core applications.</a:t>
            </a:r>
          </a:p>
          <a:p>
            <a:pPr lvl="1"/>
            <a:r>
              <a:rPr lang="en-US" dirty="0"/>
              <a:t>A working knowledge of ASP.NET MVC and .NET Core</a:t>
            </a:r>
          </a:p>
          <a:p>
            <a:pPr lvl="1"/>
            <a:r>
              <a:rPr lang="en-US" dirty="0"/>
              <a:t>Strong experience with HTML and JavaScript. </a:t>
            </a:r>
          </a:p>
          <a:p>
            <a:pPr lvl="1"/>
            <a:r>
              <a:rPr lang="en-US" dirty="0"/>
              <a:t>Experience with CSS</a:t>
            </a:r>
          </a:p>
          <a:p>
            <a:pPr lvl="1"/>
            <a:r>
              <a:rPr lang="en-US" dirty="0"/>
              <a:t>Experience with relational databases.</a:t>
            </a:r>
          </a:p>
          <a:p>
            <a:pPr marL="456926" lvl="1" indent="0">
              <a:buNone/>
            </a:pPr>
            <a:endParaRPr lang="en-US" sz="2800" dirty="0">
              <a:solidFill>
                <a:schemeClr val="accent1"/>
              </a:solidFill>
            </a:endParaRPr>
          </a:p>
          <a:p>
            <a:pPr marL="456926" lvl="1" indent="0">
              <a:buNone/>
            </a:pPr>
            <a:endParaRPr lang="en-US" sz="2800" dirty="0">
              <a:solidFill>
                <a:schemeClr val="accent1"/>
              </a:solidFill>
            </a:endParaRPr>
          </a:p>
        </p:txBody>
      </p:sp>
    </p:spTree>
    <p:extLst>
      <p:ext uri="{BB962C8B-B14F-4D97-AF65-F5344CB8AC3E}">
        <p14:creationId xmlns:p14="http://schemas.microsoft.com/office/powerpoint/2010/main" val="3980066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9181-1A08-CADA-867C-A04204497D8E}"/>
              </a:ext>
            </a:extLst>
          </p:cNvPr>
          <p:cNvSpPr>
            <a:spLocks noGrp="1"/>
          </p:cNvSpPr>
          <p:nvPr>
            <p:ph type="title"/>
          </p:nvPr>
        </p:nvSpPr>
        <p:spPr/>
        <p:txBody>
          <a:bodyPr/>
          <a:lstStyle/>
          <a:p>
            <a:r>
              <a:rPr lang="en-US" dirty="0"/>
              <a:t>Pages Using Core Templates</a:t>
            </a:r>
            <a:endParaRPr lang="en-IN" dirty="0"/>
          </a:p>
        </p:txBody>
      </p:sp>
      <p:sp>
        <p:nvSpPr>
          <p:cNvPr id="3" name="Content Placeholder 2">
            <a:extLst>
              <a:ext uri="{FF2B5EF4-FFF2-40B4-BE49-F238E27FC236}">
                <a16:creationId xmlns:a16="http://schemas.microsoft.com/office/drawing/2014/main" id="{CFB3C392-84EC-2EF2-5550-5197EFF744AF}"/>
              </a:ext>
            </a:extLst>
          </p:cNvPr>
          <p:cNvSpPr>
            <a:spLocks noGrp="1"/>
          </p:cNvSpPr>
          <p:nvPr>
            <p:ph idx="1"/>
          </p:nvPr>
        </p:nvSpPr>
        <p:spPr>
          <a:xfrm>
            <a:off x="557814" y="1200154"/>
            <a:ext cx="10948386" cy="3038017"/>
          </a:xfrm>
        </p:spPr>
        <p:txBody>
          <a:bodyPr/>
          <a:lstStyle/>
          <a:p>
            <a:r>
              <a:rPr lang="en-US" dirty="0"/>
              <a:t>Core based pages can be created using core base templates</a:t>
            </a:r>
          </a:p>
          <a:p>
            <a:r>
              <a:rPr lang="en-US" dirty="0"/>
              <a:t>These are marked as “New Editor”</a:t>
            </a:r>
          </a:p>
          <a:p>
            <a:r>
              <a:rPr lang="en-US" dirty="0">
                <a:solidFill>
                  <a:srgbClr val="FF0000"/>
                </a:solidFill>
              </a:rPr>
              <a:t>You must not name the page with any preexisting control on Renderer application. </a:t>
            </a:r>
          </a:p>
        </p:txBody>
      </p:sp>
      <p:pic>
        <p:nvPicPr>
          <p:cNvPr id="5" name="Picture 4">
            <a:extLst>
              <a:ext uri="{FF2B5EF4-FFF2-40B4-BE49-F238E27FC236}">
                <a16:creationId xmlns:a16="http://schemas.microsoft.com/office/drawing/2014/main" id="{7B5DEA7D-526D-5A2E-21D6-A14761F1E19E}"/>
              </a:ext>
            </a:extLst>
          </p:cNvPr>
          <p:cNvPicPr>
            <a:picLocks noChangeAspect="1"/>
          </p:cNvPicPr>
          <p:nvPr/>
        </p:nvPicPr>
        <p:blipFill>
          <a:blip r:embed="rId3"/>
          <a:stretch>
            <a:fillRect/>
          </a:stretch>
        </p:blipFill>
        <p:spPr>
          <a:xfrm>
            <a:off x="722554" y="2948694"/>
            <a:ext cx="5895976" cy="3386722"/>
          </a:xfrm>
          <a:prstGeom prst="rect">
            <a:avLst/>
          </a:prstGeom>
          <a:ln w="38100">
            <a:solidFill>
              <a:srgbClr val="55D400"/>
            </a:solidFill>
            <a:prstDash val="dash"/>
          </a:ln>
        </p:spPr>
      </p:pic>
    </p:spTree>
    <p:extLst>
      <p:ext uri="{BB962C8B-B14F-4D97-AF65-F5344CB8AC3E}">
        <p14:creationId xmlns:p14="http://schemas.microsoft.com/office/powerpoint/2010/main" val="26885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40625"/>
            <a:ext cx="5682212" cy="776749"/>
          </a:xfrm>
        </p:spPr>
        <p:txBody>
          <a:bodyPr>
            <a:noAutofit/>
          </a:bodyPr>
          <a:lstStyle/>
          <a:p>
            <a:pPr marL="0" indent="0">
              <a:buNone/>
            </a:pPr>
            <a:r>
              <a:rPr lang="en-US" sz="4400" b="1" dirty="0"/>
              <a:t>Navigation Widget.</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627648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488362"/>
            <a:ext cx="11934825" cy="590931"/>
          </a:xfrm>
        </p:spPr>
        <p:txBody>
          <a:bodyPr/>
          <a:lstStyle/>
          <a:p>
            <a:r>
              <a:rPr lang="en-US" sz="3200" dirty="0"/>
              <a:t>Widget Designers</a:t>
            </a:r>
          </a:p>
        </p:txBody>
      </p:sp>
      <p:sp>
        <p:nvSpPr>
          <p:cNvPr id="3" name="Content Placeholder 2"/>
          <p:cNvSpPr>
            <a:spLocks noGrp="1"/>
          </p:cNvSpPr>
          <p:nvPr>
            <p:ph idx="1"/>
          </p:nvPr>
        </p:nvSpPr>
        <p:spPr>
          <a:xfrm>
            <a:off x="430211" y="1041412"/>
            <a:ext cx="11582401" cy="5292936"/>
          </a:xfrm>
        </p:spPr>
        <p:txBody>
          <a:bodyPr/>
          <a:lstStyle/>
          <a:p>
            <a:r>
              <a:rPr lang="en-US" dirty="0"/>
              <a:t>All the content based widgets are grouped under Content tab.</a:t>
            </a:r>
          </a:p>
          <a:p>
            <a:r>
              <a:rPr lang="en-US" dirty="0"/>
              <a:t>Widgets like News, Blogs, Events are present in Content list Group.</a:t>
            </a:r>
          </a:p>
          <a:p>
            <a:r>
              <a:rPr lang="en-US" dirty="0"/>
              <a:t>Here is an example of a News widget designer:</a:t>
            </a:r>
          </a:p>
        </p:txBody>
      </p:sp>
      <p:sp>
        <p:nvSpPr>
          <p:cNvPr id="5" name="Правоъгълник 4">
            <a:extLst>
              <a:ext uri="{FF2B5EF4-FFF2-40B4-BE49-F238E27FC236}">
                <a16:creationId xmlns:a16="http://schemas.microsoft.com/office/drawing/2014/main" id="{6F077E2E-0717-44F6-8376-7554AE556F93}"/>
              </a:ext>
            </a:extLst>
          </p:cNvPr>
          <p:cNvSpPr/>
          <p:nvPr/>
        </p:nvSpPr>
        <p:spPr>
          <a:xfrm>
            <a:off x="6905100" y="3839715"/>
            <a:ext cx="4655606" cy="1200329"/>
          </a:xfrm>
          <a:prstGeom prst="rect">
            <a:avLst/>
          </a:prstGeom>
        </p:spPr>
        <p:txBody>
          <a:bodyPr wrap="square">
            <a:spAutoFit/>
          </a:bodyPr>
          <a:lstStyle/>
          <a:p>
            <a:pPr marL="0" indent="0" algn="l">
              <a:buNone/>
            </a:pPr>
            <a:r>
              <a:rPr lang="en-US" i="0" dirty="0"/>
              <a:t>Developers typically need to create widget designers for their custom widgets.</a:t>
            </a:r>
          </a:p>
        </p:txBody>
      </p:sp>
      <p:pic>
        <p:nvPicPr>
          <p:cNvPr id="7" name="Picture 6">
            <a:extLst>
              <a:ext uri="{FF2B5EF4-FFF2-40B4-BE49-F238E27FC236}">
                <a16:creationId xmlns:a16="http://schemas.microsoft.com/office/drawing/2014/main" id="{0DCBC05C-2C6D-552D-A822-85143645C971}"/>
              </a:ext>
            </a:extLst>
          </p:cNvPr>
          <p:cNvPicPr>
            <a:picLocks noChangeAspect="1"/>
          </p:cNvPicPr>
          <p:nvPr/>
        </p:nvPicPr>
        <p:blipFill>
          <a:blip r:embed="rId3"/>
          <a:stretch>
            <a:fillRect/>
          </a:stretch>
        </p:blipFill>
        <p:spPr>
          <a:xfrm>
            <a:off x="693738" y="2594584"/>
            <a:ext cx="6040612" cy="3690590"/>
          </a:xfrm>
          <a:prstGeom prst="rect">
            <a:avLst/>
          </a:prstGeom>
          <a:ln w="38100">
            <a:solidFill>
              <a:srgbClr val="55D400"/>
            </a:solidFill>
            <a:prstDash val="dash"/>
          </a:ln>
        </p:spPr>
      </p:pic>
    </p:spTree>
    <p:extLst>
      <p:ext uri="{BB962C8B-B14F-4D97-AF65-F5344CB8AC3E}">
        <p14:creationId xmlns:p14="http://schemas.microsoft.com/office/powerpoint/2010/main" val="3396639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488362"/>
            <a:ext cx="11934825" cy="590931"/>
          </a:xfrm>
        </p:spPr>
        <p:txBody>
          <a:bodyPr/>
          <a:lstStyle/>
          <a:p>
            <a:r>
              <a:rPr lang="en-US" sz="3200" dirty="0"/>
              <a:t>News Widget</a:t>
            </a:r>
          </a:p>
        </p:txBody>
      </p:sp>
      <p:sp>
        <p:nvSpPr>
          <p:cNvPr id="3" name="Content Placeholder 2"/>
          <p:cNvSpPr>
            <a:spLocks noGrp="1"/>
          </p:cNvSpPr>
          <p:nvPr>
            <p:ph idx="1"/>
          </p:nvPr>
        </p:nvSpPr>
        <p:spPr>
          <a:xfrm>
            <a:off x="430211" y="1041412"/>
            <a:ext cx="11582401" cy="5292936"/>
          </a:xfrm>
        </p:spPr>
        <p:txBody>
          <a:bodyPr/>
          <a:lstStyle/>
          <a:p>
            <a:r>
              <a:rPr lang="en-US" dirty="0"/>
              <a:t>Widgets like News, Blogs, Events are present in Content list Group.</a:t>
            </a:r>
          </a:p>
          <a:p>
            <a:r>
              <a:rPr lang="en-US" dirty="0"/>
              <a:t>Here is an example of a News widget designer:</a:t>
            </a:r>
          </a:p>
        </p:txBody>
      </p:sp>
      <p:pic>
        <p:nvPicPr>
          <p:cNvPr id="6" name="Picture 5">
            <a:extLst>
              <a:ext uri="{FF2B5EF4-FFF2-40B4-BE49-F238E27FC236}">
                <a16:creationId xmlns:a16="http://schemas.microsoft.com/office/drawing/2014/main" id="{1872D306-2448-FED2-E1AA-A4CB7E623B48}"/>
              </a:ext>
            </a:extLst>
          </p:cNvPr>
          <p:cNvPicPr>
            <a:picLocks noChangeAspect="1"/>
          </p:cNvPicPr>
          <p:nvPr/>
        </p:nvPicPr>
        <p:blipFill>
          <a:blip r:embed="rId3"/>
          <a:stretch>
            <a:fillRect/>
          </a:stretch>
        </p:blipFill>
        <p:spPr>
          <a:xfrm>
            <a:off x="740234" y="2016893"/>
            <a:ext cx="8328024" cy="4449810"/>
          </a:xfrm>
          <a:prstGeom prst="rect">
            <a:avLst/>
          </a:prstGeom>
          <a:noFill/>
          <a:ln w="38100">
            <a:solidFill>
              <a:srgbClr val="55D400"/>
            </a:solidFill>
            <a:prstDash val="dash"/>
          </a:ln>
        </p:spPr>
      </p:pic>
    </p:spTree>
    <p:extLst>
      <p:ext uri="{BB962C8B-B14F-4D97-AF65-F5344CB8AC3E}">
        <p14:creationId xmlns:p14="http://schemas.microsoft.com/office/powerpoint/2010/main" val="1836278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79468" y="3098837"/>
            <a:ext cx="5514944" cy="660325"/>
          </a:xfrm>
        </p:spPr>
        <p:txBody>
          <a:bodyPr>
            <a:noAutofit/>
          </a:bodyPr>
          <a:lstStyle/>
          <a:p>
            <a:pPr marL="0" indent="0">
              <a:buNone/>
            </a:pPr>
            <a:r>
              <a:rPr lang="en-US" sz="4400" b="1" dirty="0"/>
              <a:t>Content Widgets.</a:t>
            </a:r>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1788213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482854" y="2506896"/>
            <a:ext cx="8337972" cy="4059366"/>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US" b="1" i="0" dirty="0"/>
              <a:t>Create the Home Page</a:t>
            </a:r>
          </a:p>
          <a:p>
            <a:pPr marL="0" indent="0">
              <a:buNone/>
            </a:pPr>
            <a:r>
              <a:rPr lang="en-US" i="0" dirty="0"/>
              <a:t>1. Create “Home” page. Drop some widgets on them (Images, Content blocks, Image gallery, </a:t>
            </a:r>
            <a:r>
              <a:rPr lang="en-US" i="0" dirty="0" err="1"/>
              <a:t>etc</a:t>
            </a:r>
            <a:r>
              <a:rPr lang="en-US" i="0" dirty="0"/>
              <a:t>).</a:t>
            </a:r>
          </a:p>
          <a:p>
            <a:pPr marL="0" indent="0">
              <a:buNone/>
            </a:pPr>
            <a:r>
              <a:rPr lang="en-GB" i="0" dirty="0"/>
              <a:t>2. Using Section widgets create placeholder for content items</a:t>
            </a:r>
          </a:p>
          <a:p>
            <a:pPr marL="0" indent="0">
              <a:buNone/>
            </a:pPr>
            <a:r>
              <a:rPr lang="en-GB" i="0" dirty="0"/>
              <a:t>3. Configure a website navigation. Create some dummy pages</a:t>
            </a:r>
            <a:r>
              <a:rPr lang="bg-BG" i="0" dirty="0"/>
              <a:t> </a:t>
            </a:r>
            <a:r>
              <a:rPr lang="en-US" i="0" dirty="0"/>
              <a:t>and list them in the navigation</a:t>
            </a:r>
            <a:r>
              <a:rPr lang="en-GB" i="0" dirty="0"/>
              <a:t>. </a:t>
            </a:r>
          </a:p>
          <a:p>
            <a:pPr marL="0" indent="0">
              <a:buNone/>
            </a:pPr>
            <a:r>
              <a:rPr lang="en-GB" b="1" dirty="0"/>
              <a:t>Tip</a:t>
            </a:r>
            <a:r>
              <a:rPr lang="en-GB" dirty="0"/>
              <a:t>: Don’t drop the navigation on pages. Drop it on the template you are using:  Design &gt;  Page</a:t>
            </a:r>
            <a:r>
              <a:rPr lang="en-GB" dirty="0">
                <a:solidFill>
                  <a:schemeClr val="accent1"/>
                </a:solidFill>
              </a:rPr>
              <a:t> </a:t>
            </a:r>
            <a:r>
              <a:rPr lang="en-GB" dirty="0"/>
              <a:t>Templates.</a:t>
            </a:r>
            <a:r>
              <a:rPr lang="en-GB" dirty="0">
                <a:solidFill>
                  <a:schemeClr val="accent1"/>
                </a:solidFill>
              </a:rPr>
              <a:t> </a:t>
            </a:r>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15609" y="1189600"/>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76125" y="997983"/>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Widgets.</a:t>
            </a:r>
            <a:r>
              <a:rPr lang="en-US" sz="4000" b="1" i="0" dirty="0">
                <a:solidFill>
                  <a:srgbClr val="55D400"/>
                </a:solidFill>
              </a:rPr>
              <a:t> </a:t>
            </a:r>
            <a:r>
              <a:rPr lang="en-US" sz="4000" b="1" i="0" dirty="0"/>
              <a:t>Content Widgets &amp; Section Widgets</a:t>
            </a:r>
          </a:p>
        </p:txBody>
      </p:sp>
    </p:spTree>
    <p:extLst>
      <p:ext uri="{BB962C8B-B14F-4D97-AF65-F5344CB8AC3E}">
        <p14:creationId xmlns:p14="http://schemas.microsoft.com/office/powerpoint/2010/main" val="15403196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98036F-8AEC-C085-49F9-867D8A4606D7}"/>
              </a:ext>
            </a:extLst>
          </p:cNvPr>
          <p:cNvPicPr>
            <a:picLocks noGrp="1" noChangeAspect="1"/>
          </p:cNvPicPr>
          <p:nvPr>
            <p:ph idx="1"/>
          </p:nvPr>
        </p:nvPicPr>
        <p:blipFill>
          <a:blip r:embed="rId2"/>
          <a:stretch>
            <a:fillRect/>
          </a:stretch>
        </p:blipFill>
        <p:spPr>
          <a:xfrm>
            <a:off x="774927" y="512763"/>
            <a:ext cx="10807473" cy="4871517"/>
          </a:xfrm>
          <a:ln w="38100">
            <a:solidFill>
              <a:schemeClr val="accent1"/>
            </a:solidFill>
            <a:prstDash val="dash"/>
          </a:ln>
        </p:spPr>
      </p:pic>
      <p:sp>
        <p:nvSpPr>
          <p:cNvPr id="6" name="TextBox 5">
            <a:extLst>
              <a:ext uri="{FF2B5EF4-FFF2-40B4-BE49-F238E27FC236}">
                <a16:creationId xmlns:a16="http://schemas.microsoft.com/office/drawing/2014/main" id="{652E6498-B002-5146-674A-34526B693759}"/>
              </a:ext>
            </a:extLst>
          </p:cNvPr>
          <p:cNvSpPr txBox="1"/>
          <p:nvPr/>
        </p:nvSpPr>
        <p:spPr bwMode="auto">
          <a:xfrm>
            <a:off x="785812" y="5660572"/>
            <a:ext cx="10617200" cy="5950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 Content Block Widget to create Such Banners.</a:t>
            </a:r>
            <a:endParaRPr lang="en-IN" i="0" dirty="0"/>
          </a:p>
        </p:txBody>
      </p:sp>
    </p:spTree>
    <p:extLst>
      <p:ext uri="{BB962C8B-B14F-4D97-AF65-F5344CB8AC3E}">
        <p14:creationId xmlns:p14="http://schemas.microsoft.com/office/powerpoint/2010/main" val="1047665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D34D6-1058-F92C-F1DF-AA7F1D046FF8}"/>
              </a:ext>
            </a:extLst>
          </p:cNvPr>
          <p:cNvPicPr>
            <a:picLocks noChangeAspect="1"/>
          </p:cNvPicPr>
          <p:nvPr/>
        </p:nvPicPr>
        <p:blipFill>
          <a:blip r:embed="rId2"/>
          <a:stretch>
            <a:fillRect/>
          </a:stretch>
        </p:blipFill>
        <p:spPr>
          <a:xfrm>
            <a:off x="74304" y="330040"/>
            <a:ext cx="12008467" cy="6197919"/>
          </a:xfrm>
          <a:prstGeom prst="rect">
            <a:avLst/>
          </a:prstGeom>
          <a:ln w="38100">
            <a:solidFill>
              <a:schemeClr val="accent1"/>
            </a:solidFill>
            <a:prstDash val="dash"/>
          </a:ln>
        </p:spPr>
      </p:pic>
      <p:sp>
        <p:nvSpPr>
          <p:cNvPr id="6" name="Rectangle 5">
            <a:extLst>
              <a:ext uri="{FF2B5EF4-FFF2-40B4-BE49-F238E27FC236}">
                <a16:creationId xmlns:a16="http://schemas.microsoft.com/office/drawing/2014/main" id="{9C14D951-E098-7B54-0B87-23A4364FC97C}"/>
              </a:ext>
            </a:extLst>
          </p:cNvPr>
          <p:cNvSpPr/>
          <p:nvPr/>
        </p:nvSpPr>
        <p:spPr bwMode="auto">
          <a:xfrm>
            <a:off x="230869" y="1117600"/>
            <a:ext cx="11466286" cy="2968171"/>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D9AA95C9-E2C7-6225-3E06-ABFB5BAEBDCC}"/>
              </a:ext>
            </a:extLst>
          </p:cNvPr>
          <p:cNvSpPr/>
          <p:nvPr/>
        </p:nvSpPr>
        <p:spPr bwMode="auto">
          <a:xfrm>
            <a:off x="0" y="4434114"/>
            <a:ext cx="12114521" cy="2300515"/>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7382854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424366"/>
            <a:ext cx="5514944" cy="2009267"/>
          </a:xfrm>
        </p:spPr>
        <p:txBody>
          <a:bodyPr>
            <a:noAutofit/>
          </a:bodyPr>
          <a:lstStyle/>
          <a:p>
            <a:pPr marL="0" indent="0">
              <a:buNone/>
            </a:pPr>
            <a:r>
              <a:rPr lang="en-US" sz="4400" b="1" dirty="0"/>
              <a:t>Creation of</a:t>
            </a:r>
            <a:br>
              <a:rPr lang="en-US" sz="4400" b="1" dirty="0"/>
            </a:br>
            <a:r>
              <a:rPr lang="en-US" sz="4400" b="1" dirty="0"/>
              <a:t>custom widget</a:t>
            </a:r>
            <a:endParaRPr lang="en-US" sz="3200" dirty="0"/>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279104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Create a Custom widget using </a:t>
            </a:r>
            <a:r>
              <a:rPr lang="en-US" dirty="0" err="1">
                <a:solidFill>
                  <a:srgbClr val="373A3E"/>
                </a:solidFill>
              </a:rPr>
              <a:t>Asp.Net</a:t>
            </a:r>
            <a:r>
              <a:rPr lang="en-US" dirty="0">
                <a:solidFill>
                  <a:srgbClr val="373A3E"/>
                </a:solidFill>
              </a:rPr>
              <a:t> Core</a:t>
            </a:r>
            <a:endParaRPr lang="en-US" dirty="0"/>
          </a:p>
        </p:txBody>
      </p:sp>
      <p:sp>
        <p:nvSpPr>
          <p:cNvPr id="3" name="Content Placeholder 2"/>
          <p:cNvSpPr>
            <a:spLocks noGrp="1"/>
          </p:cNvSpPr>
          <p:nvPr>
            <p:ph idx="1"/>
          </p:nvPr>
        </p:nvSpPr>
        <p:spPr>
          <a:xfrm>
            <a:off x="557814" y="1200155"/>
            <a:ext cx="10948386" cy="1905902"/>
          </a:xfrm>
        </p:spPr>
        <p:txBody>
          <a:bodyPr/>
          <a:lstStyle/>
          <a:p>
            <a:pPr>
              <a:lnSpc>
                <a:spcPct val="100000"/>
              </a:lnSpc>
            </a:pPr>
            <a:r>
              <a:rPr lang="en-US" dirty="0"/>
              <a:t>Sitefinity Core widgets, as the name suggest, build in renderer application. </a:t>
            </a:r>
          </a:p>
          <a:p>
            <a:pPr lvl="1"/>
            <a:r>
              <a:rPr lang="en-US" dirty="0"/>
              <a:t>They have a entities;</a:t>
            </a:r>
          </a:p>
          <a:p>
            <a:pPr lvl="1"/>
            <a:r>
              <a:rPr lang="en-US" dirty="0"/>
              <a:t>They have a view;</a:t>
            </a:r>
          </a:p>
          <a:p>
            <a:pPr lvl="1"/>
            <a:r>
              <a:rPr lang="en-US" dirty="0"/>
              <a:t>They have a </a:t>
            </a:r>
            <a:r>
              <a:rPr lang="en-US" dirty="0" err="1"/>
              <a:t>viewcomponents</a:t>
            </a:r>
            <a:r>
              <a:rPr lang="en-US" dirty="0"/>
              <a:t>;</a:t>
            </a:r>
            <a:endParaRPr lang="bg-BG" dirty="0"/>
          </a:p>
          <a:p>
            <a:pPr lvl="1"/>
            <a:endParaRPr lang="bg-BG" dirty="0"/>
          </a:p>
          <a:p>
            <a:pPr marL="456926" lvl="1" indent="0">
              <a:buNone/>
            </a:pPr>
            <a:r>
              <a:rPr lang="en-US" dirty="0"/>
              <a:t>			</a:t>
            </a:r>
          </a:p>
        </p:txBody>
      </p:sp>
      <p:sp>
        <p:nvSpPr>
          <p:cNvPr id="5" name="TextBox 3">
            <a:extLst>
              <a:ext uri="{FF2B5EF4-FFF2-40B4-BE49-F238E27FC236}">
                <a16:creationId xmlns:a16="http://schemas.microsoft.com/office/drawing/2014/main" id="{96D8E4FA-91A7-479C-A27B-47C98FDF3FB6}"/>
              </a:ext>
            </a:extLst>
          </p:cNvPr>
          <p:cNvSpPr txBox="1"/>
          <p:nvPr/>
        </p:nvSpPr>
        <p:spPr>
          <a:xfrm>
            <a:off x="2271851" y="4168439"/>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Developers familiar with ASP.NET Core, would know how to work with an Custom widget in Sitefinity Core. </a:t>
            </a:r>
          </a:p>
        </p:txBody>
      </p:sp>
      <p:pic>
        <p:nvPicPr>
          <p:cNvPr id="6" name="Картина 6">
            <a:extLst>
              <a:ext uri="{FF2B5EF4-FFF2-40B4-BE49-F238E27FC236}">
                <a16:creationId xmlns:a16="http://schemas.microsoft.com/office/drawing/2014/main" id="{54A77896-177C-47A4-901D-B178DA724AB0}"/>
              </a:ext>
            </a:extLst>
          </p:cNvPr>
          <p:cNvPicPr>
            <a:picLocks noChangeAspect="1"/>
          </p:cNvPicPr>
          <p:nvPr/>
        </p:nvPicPr>
        <p:blipFill>
          <a:blip r:embed="rId3"/>
          <a:stretch>
            <a:fillRect/>
          </a:stretch>
        </p:blipFill>
        <p:spPr>
          <a:xfrm>
            <a:off x="1454035" y="4168439"/>
            <a:ext cx="664190" cy="707886"/>
          </a:xfrm>
          <a:prstGeom prst="rect">
            <a:avLst/>
          </a:prstGeom>
        </p:spPr>
      </p:pic>
      <p:pic>
        <p:nvPicPr>
          <p:cNvPr id="7" name="Картина 6">
            <a:extLst>
              <a:ext uri="{FF2B5EF4-FFF2-40B4-BE49-F238E27FC236}">
                <a16:creationId xmlns:a16="http://schemas.microsoft.com/office/drawing/2014/main" id="{403C4447-70EA-401B-95E9-89633CF0EDA1}"/>
              </a:ext>
            </a:extLst>
          </p:cNvPr>
          <p:cNvPicPr>
            <a:picLocks noChangeAspect="1"/>
          </p:cNvPicPr>
          <p:nvPr/>
        </p:nvPicPr>
        <p:blipFill>
          <a:blip r:embed="rId3"/>
          <a:stretch>
            <a:fillRect/>
          </a:stretch>
        </p:blipFill>
        <p:spPr>
          <a:xfrm>
            <a:off x="1454035" y="5261820"/>
            <a:ext cx="664190" cy="707886"/>
          </a:xfrm>
          <a:prstGeom prst="rect">
            <a:avLst/>
          </a:prstGeom>
        </p:spPr>
      </p:pic>
      <p:sp>
        <p:nvSpPr>
          <p:cNvPr id="8" name="TextBox 3">
            <a:extLst>
              <a:ext uri="{FF2B5EF4-FFF2-40B4-BE49-F238E27FC236}">
                <a16:creationId xmlns:a16="http://schemas.microsoft.com/office/drawing/2014/main" id="{8318F360-CC89-4CF2-B251-5501B5E21C7D}"/>
              </a:ext>
            </a:extLst>
          </p:cNvPr>
          <p:cNvSpPr txBox="1"/>
          <p:nvPr/>
        </p:nvSpPr>
        <p:spPr>
          <a:xfrm>
            <a:off x="2271851" y="5150013"/>
            <a:ext cx="7268124" cy="1015663"/>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hlinkClick r:id="rId4"/>
              </a:rPr>
              <a:t>Sitefinity official documentation</a:t>
            </a:r>
            <a:r>
              <a:rPr lang="en-US" sz="2000" b="1" i="0" dirty="0"/>
              <a:t> has well written step-by-step guide and examples of custom widgets, including code snippets.</a:t>
            </a:r>
          </a:p>
        </p:txBody>
      </p:sp>
    </p:spTree>
    <p:extLst>
      <p:ext uri="{BB962C8B-B14F-4D97-AF65-F5344CB8AC3E}">
        <p14:creationId xmlns:p14="http://schemas.microsoft.com/office/powerpoint/2010/main" val="4184947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274" y="1314578"/>
            <a:ext cx="6555592" cy="1420412"/>
          </a:xfrm>
        </p:spPr>
        <p:txBody>
          <a:bodyPr>
            <a:normAutofit fontScale="90000"/>
          </a:bodyPr>
          <a:lstStyle/>
          <a:p>
            <a:r>
              <a:rPr lang="en-US" sz="4400" dirty="0"/>
              <a:t>Presentation Conventions</a:t>
            </a:r>
            <a:br>
              <a:rPr lang="en-US" b="0" dirty="0"/>
            </a:br>
            <a:br>
              <a:rPr lang="en-US" b="0" dirty="0"/>
            </a:br>
            <a:br>
              <a:rPr lang="en-US" b="0" dirty="0"/>
            </a:br>
            <a:br>
              <a:rPr lang="en-US" b="0" dirty="0"/>
            </a:br>
            <a:br>
              <a:rPr lang="en-US" dirty="0"/>
            </a:br>
            <a:endParaRPr lang="en-US" dirty="0"/>
          </a:p>
        </p:txBody>
      </p:sp>
      <p:pic>
        <p:nvPicPr>
          <p:cNvPr id="3" name="Picture 32">
            <a:extLst>
              <a:ext uri="{FF2B5EF4-FFF2-40B4-BE49-F238E27FC236}">
                <a16:creationId xmlns:a16="http://schemas.microsoft.com/office/drawing/2014/main" id="{D8B52D5E-DF5F-47E0-BEB9-59B1596FAEBB}"/>
              </a:ext>
            </a:extLst>
          </p:cNvPr>
          <p:cNvPicPr>
            <a:picLocks noChangeAspect="1"/>
          </p:cNvPicPr>
          <p:nvPr/>
        </p:nvPicPr>
        <p:blipFill>
          <a:blip r:embed="rId3"/>
          <a:stretch>
            <a:fillRect/>
          </a:stretch>
        </p:blipFill>
        <p:spPr>
          <a:xfrm>
            <a:off x="952210" y="2316046"/>
            <a:ext cx="722230" cy="768826"/>
          </a:xfrm>
          <a:prstGeom prst="rect">
            <a:avLst/>
          </a:prstGeom>
        </p:spPr>
      </p:pic>
      <p:pic>
        <p:nvPicPr>
          <p:cNvPr id="4" name="Picture 46">
            <a:extLst>
              <a:ext uri="{FF2B5EF4-FFF2-40B4-BE49-F238E27FC236}">
                <a16:creationId xmlns:a16="http://schemas.microsoft.com/office/drawing/2014/main" id="{4F79A6D0-3801-44E8-AF8C-95DEF97EC443}"/>
              </a:ext>
            </a:extLst>
          </p:cNvPr>
          <p:cNvPicPr>
            <a:picLocks noChangeAspect="1"/>
          </p:cNvPicPr>
          <p:nvPr/>
        </p:nvPicPr>
        <p:blipFill>
          <a:blip r:embed="rId4"/>
          <a:stretch>
            <a:fillRect/>
          </a:stretch>
        </p:blipFill>
        <p:spPr>
          <a:xfrm>
            <a:off x="863274" y="3723077"/>
            <a:ext cx="811166" cy="741638"/>
          </a:xfrm>
          <a:prstGeom prst="rect">
            <a:avLst/>
          </a:prstGeom>
        </p:spPr>
      </p:pic>
      <p:pic>
        <p:nvPicPr>
          <p:cNvPr id="5" name="Picture 10">
            <a:extLst>
              <a:ext uri="{FF2B5EF4-FFF2-40B4-BE49-F238E27FC236}">
                <a16:creationId xmlns:a16="http://schemas.microsoft.com/office/drawing/2014/main" id="{3285271A-8BCB-4D46-A199-22A1B2C19576}"/>
              </a:ext>
            </a:extLst>
          </p:cNvPr>
          <p:cNvPicPr>
            <a:picLocks noChangeAspect="1"/>
          </p:cNvPicPr>
          <p:nvPr/>
        </p:nvPicPr>
        <p:blipFill>
          <a:blip r:embed="rId5"/>
          <a:stretch>
            <a:fillRect/>
          </a:stretch>
        </p:blipFill>
        <p:spPr>
          <a:xfrm>
            <a:off x="863274" y="5086326"/>
            <a:ext cx="811166" cy="941409"/>
          </a:xfrm>
          <a:prstGeom prst="rect">
            <a:avLst/>
          </a:prstGeom>
        </p:spPr>
      </p:pic>
      <p:sp>
        <p:nvSpPr>
          <p:cNvPr id="6" name="Rectangle 5">
            <a:extLst>
              <a:ext uri="{FF2B5EF4-FFF2-40B4-BE49-F238E27FC236}">
                <a16:creationId xmlns:a16="http://schemas.microsoft.com/office/drawing/2014/main" id="{A7067F97-267B-465A-8239-2B006A130374}"/>
              </a:ext>
            </a:extLst>
          </p:cNvPr>
          <p:cNvSpPr/>
          <p:nvPr/>
        </p:nvSpPr>
        <p:spPr>
          <a:xfrm>
            <a:off x="2063032" y="5326197"/>
            <a:ext cx="1452641" cy="461665"/>
          </a:xfrm>
          <a:prstGeom prst="rect">
            <a:avLst/>
          </a:prstGeom>
        </p:spPr>
        <p:txBody>
          <a:bodyPr wrap="none">
            <a:spAutoFit/>
          </a:bodyPr>
          <a:lstStyle/>
          <a:p>
            <a:r>
              <a:rPr lang="en-US" b="1" dirty="0">
                <a:solidFill>
                  <a:schemeClr val="tx1">
                    <a:lumMod val="75000"/>
                  </a:schemeClr>
                </a:solidFill>
              </a:rPr>
              <a:t>Exercise</a:t>
            </a:r>
            <a:endParaRPr lang="en-US" dirty="0"/>
          </a:p>
        </p:txBody>
      </p:sp>
      <p:sp>
        <p:nvSpPr>
          <p:cNvPr id="7" name="Rectangle 6">
            <a:extLst>
              <a:ext uri="{FF2B5EF4-FFF2-40B4-BE49-F238E27FC236}">
                <a16:creationId xmlns:a16="http://schemas.microsoft.com/office/drawing/2014/main" id="{F0399E4A-E617-4A7E-AB4F-ECF35E2ED930}"/>
              </a:ext>
            </a:extLst>
          </p:cNvPr>
          <p:cNvSpPr/>
          <p:nvPr/>
        </p:nvSpPr>
        <p:spPr>
          <a:xfrm>
            <a:off x="2063032" y="3863063"/>
            <a:ext cx="1741182" cy="461665"/>
          </a:xfrm>
          <a:prstGeom prst="rect">
            <a:avLst/>
          </a:prstGeom>
        </p:spPr>
        <p:txBody>
          <a:bodyPr wrap="none">
            <a:spAutoFit/>
          </a:bodyPr>
          <a:lstStyle/>
          <a:p>
            <a:pPr lvl="0" algn="l" fontAlgn="auto">
              <a:spcBef>
                <a:spcPts val="600"/>
              </a:spcBef>
              <a:spcAft>
                <a:spcPts val="0"/>
              </a:spcAft>
              <a:buSzTx/>
              <a:defRPr/>
            </a:pPr>
            <a:r>
              <a:rPr lang="en-US" b="1" dirty="0">
                <a:solidFill>
                  <a:schemeClr val="tx1">
                    <a:lumMod val="75000"/>
                  </a:schemeClr>
                </a:solidFill>
              </a:rPr>
              <a:t>Live Demo</a:t>
            </a:r>
          </a:p>
        </p:txBody>
      </p:sp>
      <p:sp>
        <p:nvSpPr>
          <p:cNvPr id="8" name="Rectangle 7">
            <a:extLst>
              <a:ext uri="{FF2B5EF4-FFF2-40B4-BE49-F238E27FC236}">
                <a16:creationId xmlns:a16="http://schemas.microsoft.com/office/drawing/2014/main" id="{358C6F8F-75B9-47C4-B7C5-B6228764217A}"/>
              </a:ext>
            </a:extLst>
          </p:cNvPr>
          <p:cNvSpPr/>
          <p:nvPr/>
        </p:nvSpPr>
        <p:spPr>
          <a:xfrm>
            <a:off x="2063032" y="2469627"/>
            <a:ext cx="1665071" cy="461665"/>
          </a:xfrm>
          <a:prstGeom prst="rect">
            <a:avLst/>
          </a:prstGeom>
        </p:spPr>
        <p:txBody>
          <a:bodyPr wrap="none">
            <a:spAutoFit/>
          </a:bodyPr>
          <a:lstStyle/>
          <a:p>
            <a:pPr algn="l" fontAlgn="auto">
              <a:spcBef>
                <a:spcPts val="600"/>
              </a:spcBef>
              <a:spcAft>
                <a:spcPts val="0"/>
              </a:spcAft>
              <a:buSzTx/>
              <a:defRPr/>
            </a:pPr>
            <a:r>
              <a:rPr lang="en-US" b="1" dirty="0">
                <a:solidFill>
                  <a:schemeClr val="tx1">
                    <a:lumMod val="75000"/>
                  </a:schemeClr>
                </a:solidFill>
              </a:rPr>
              <a:t>Useful Tip</a:t>
            </a:r>
          </a:p>
        </p:txBody>
      </p:sp>
    </p:spTree>
    <p:extLst>
      <p:ext uri="{BB962C8B-B14F-4D97-AF65-F5344CB8AC3E}">
        <p14:creationId xmlns:p14="http://schemas.microsoft.com/office/powerpoint/2010/main" val="3142538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489375" y="1077546"/>
            <a:ext cx="8511727" cy="5170646"/>
          </a:xfrm>
          <a:prstGeom prst="rect">
            <a:avLst/>
          </a:prstGeom>
        </p:spPr>
        <p:txBody>
          <a:bodyPr wrap="square">
            <a:spAutoFit/>
          </a:bodyPr>
          <a:lstStyle/>
          <a:p>
            <a:pPr algn="l"/>
            <a:r>
              <a:rPr lang="en-US" sz="4000" b="1" i="0" dirty="0">
                <a:solidFill>
                  <a:srgbClr val="55D400"/>
                </a:solidFill>
              </a:rPr>
              <a:t>Exercise:</a:t>
            </a:r>
            <a:r>
              <a:rPr lang="en-US" sz="4000" b="1" i="0" dirty="0"/>
              <a:t> Create a “Hello World” Sitefinity Core widget</a:t>
            </a:r>
          </a:p>
          <a:p>
            <a:pPr marL="285750" indent="-285750" algn="l">
              <a:buFont typeface="Arial" panose="020B0604020202020204" pitchFamily="34" charset="0"/>
              <a:buChar char="•"/>
            </a:pPr>
            <a:r>
              <a:rPr lang="en-US" sz="2000" i="0" dirty="0"/>
              <a:t>In Renderer application add new Folder names “</a:t>
            </a:r>
            <a:r>
              <a:rPr lang="en-US" sz="2000" i="0" dirty="0" err="1"/>
              <a:t>ViewComponents</a:t>
            </a:r>
            <a:r>
              <a:rPr lang="en-US" sz="2000" i="0" dirty="0"/>
              <a:t>”. Add a Class Named “</a:t>
            </a:r>
            <a:r>
              <a:rPr lang="en-US" sz="2000" i="0" dirty="0" err="1"/>
              <a:t>HelloWorldViewComponent</a:t>
            </a:r>
            <a:r>
              <a:rPr lang="en-US" sz="2000" i="0" dirty="0"/>
              <a:t>”.</a:t>
            </a:r>
          </a:p>
          <a:p>
            <a:pPr marL="285750" indent="-285750" algn="l">
              <a:buFont typeface="Arial" panose="020B0604020202020204" pitchFamily="34" charset="0"/>
              <a:buChar char="•"/>
            </a:pPr>
            <a:r>
              <a:rPr lang="en-US" sz="2000" i="0" dirty="0" err="1"/>
              <a:t>HelloWorldViewComponent</a:t>
            </a:r>
            <a:r>
              <a:rPr lang="en-US" sz="2000" i="0" dirty="0"/>
              <a:t> Class should inherit from </a:t>
            </a:r>
            <a:r>
              <a:rPr lang="en-US" sz="2000" i="0" dirty="0" err="1"/>
              <a:t>ViewComponent</a:t>
            </a:r>
            <a:r>
              <a:rPr lang="en-US" sz="2000" i="0" dirty="0"/>
              <a:t> Base Class. CS Class should have attribute “</a:t>
            </a:r>
            <a:r>
              <a:rPr lang="en-US" sz="2000" b="1" i="0" dirty="0"/>
              <a:t>[</a:t>
            </a:r>
            <a:r>
              <a:rPr lang="en-US" sz="2000" b="1" i="0" dirty="0" err="1"/>
              <a:t>SitefinityWidget</a:t>
            </a:r>
            <a:r>
              <a:rPr lang="en-US" sz="2000" b="1" i="0" dirty="0"/>
              <a:t>]</a:t>
            </a:r>
            <a:r>
              <a:rPr lang="en-US" sz="2000" i="0" dirty="0"/>
              <a:t>”.</a:t>
            </a:r>
          </a:p>
          <a:p>
            <a:pPr marL="285750" indent="-285750" algn="l">
              <a:buFont typeface="Arial" panose="020B0604020202020204" pitchFamily="34" charset="0"/>
              <a:buChar char="•"/>
            </a:pPr>
            <a:r>
              <a:rPr lang="en-US" sz="2000" i="0" dirty="0"/>
              <a:t>Create a folder named “Entities” a Model Class named “</a:t>
            </a:r>
            <a:r>
              <a:rPr lang="en-US" sz="2000" i="0" dirty="0" err="1"/>
              <a:t>HelloWorldEntity</a:t>
            </a:r>
            <a:r>
              <a:rPr lang="en-US" sz="2000" i="0" dirty="0"/>
              <a:t>”. add a string type property</a:t>
            </a:r>
          </a:p>
          <a:p>
            <a:pPr marL="285750" indent="-285750" algn="l">
              <a:buFont typeface="Arial" panose="020B0604020202020204" pitchFamily="34" charset="0"/>
              <a:buChar char="•"/>
            </a:pPr>
            <a:r>
              <a:rPr lang="en-US" sz="2000" i="0" dirty="0"/>
              <a:t>Then Create Another folder named “Views/Shared/Components/HelloWorld”. Add a code file and name it “</a:t>
            </a:r>
            <a:r>
              <a:rPr lang="en-US" sz="2000" i="0" dirty="0" err="1"/>
              <a:t>Default.cshtml</a:t>
            </a:r>
            <a:r>
              <a:rPr lang="en-US" sz="2000" i="0" dirty="0"/>
              <a:t>”</a:t>
            </a:r>
          </a:p>
          <a:p>
            <a:pPr marL="285750" indent="-285750" algn="l">
              <a:buFont typeface="Arial" panose="020B0604020202020204" pitchFamily="34" charset="0"/>
              <a:buChar char="•"/>
            </a:pPr>
            <a:r>
              <a:rPr lang="en-US" sz="2000" i="0" dirty="0"/>
              <a:t>Build and test.</a:t>
            </a:r>
          </a:p>
        </p:txBody>
      </p:sp>
    </p:spTree>
    <p:extLst>
      <p:ext uri="{BB962C8B-B14F-4D97-AF65-F5344CB8AC3E}">
        <p14:creationId xmlns:p14="http://schemas.microsoft.com/office/powerpoint/2010/main" val="3950033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E8776A-C71F-A8E9-9541-EC0EB9BB242D}"/>
              </a:ext>
            </a:extLst>
          </p:cNvPr>
          <p:cNvPicPr>
            <a:picLocks noChangeAspect="1"/>
          </p:cNvPicPr>
          <p:nvPr/>
        </p:nvPicPr>
        <p:blipFill>
          <a:blip r:embed="rId2"/>
          <a:stretch>
            <a:fillRect/>
          </a:stretch>
        </p:blipFill>
        <p:spPr>
          <a:xfrm>
            <a:off x="1299029" y="2326884"/>
            <a:ext cx="8601270" cy="4316864"/>
          </a:xfrm>
          <a:prstGeom prst="rect">
            <a:avLst/>
          </a:prstGeom>
          <a:ln w="38100">
            <a:solidFill>
              <a:srgbClr val="55D400"/>
            </a:solidFill>
            <a:prstDash val="dash"/>
          </a:ln>
        </p:spPr>
      </p:pic>
      <p:sp>
        <p:nvSpPr>
          <p:cNvPr id="7" name="Content Placeholder 2">
            <a:extLst>
              <a:ext uri="{FF2B5EF4-FFF2-40B4-BE49-F238E27FC236}">
                <a16:creationId xmlns:a16="http://schemas.microsoft.com/office/drawing/2014/main" id="{87D88BD6-6E4D-D9EA-C7EE-63048C17DC3C}"/>
              </a:ext>
            </a:extLst>
          </p:cNvPr>
          <p:cNvSpPr txBox="1">
            <a:spLocks/>
          </p:cNvSpPr>
          <p:nvPr/>
        </p:nvSpPr>
        <p:spPr>
          <a:xfrm>
            <a:off x="499757" y="946159"/>
            <a:ext cx="10948386" cy="1267270"/>
          </a:xfrm>
          <a:prstGeom prst="rect">
            <a:avLst/>
          </a:prstGeom>
        </p:spPr>
        <p:txBody>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a:buSzTx/>
            </a:pPr>
            <a:r>
              <a:rPr lang="en-US" dirty="0"/>
              <a:t>New widget will appear on under content tab on page edit.</a:t>
            </a:r>
            <a:r>
              <a:rPr lang="en-US" i="0" dirty="0"/>
              <a:t> </a:t>
            </a:r>
          </a:p>
          <a:p>
            <a:pPr>
              <a:buSzTx/>
            </a:pPr>
            <a:r>
              <a:rPr lang="en-US" i="0" dirty="0"/>
              <a:t>Select and edit HelloWorld widget to set any message for the widget			</a:t>
            </a:r>
          </a:p>
        </p:txBody>
      </p:sp>
      <p:cxnSp>
        <p:nvCxnSpPr>
          <p:cNvPr id="11" name="Straight Arrow Connector 10">
            <a:extLst>
              <a:ext uri="{FF2B5EF4-FFF2-40B4-BE49-F238E27FC236}">
                <a16:creationId xmlns:a16="http://schemas.microsoft.com/office/drawing/2014/main" id="{640CB8E5-9BCA-46EC-7BD7-D4407A586030}"/>
              </a:ext>
            </a:extLst>
          </p:cNvPr>
          <p:cNvCxnSpPr/>
          <p:nvPr/>
        </p:nvCxnSpPr>
        <p:spPr bwMode="auto">
          <a:xfrm flipH="1">
            <a:off x="4318000" y="2576286"/>
            <a:ext cx="834571" cy="283028"/>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spTree>
    <p:extLst>
      <p:ext uri="{BB962C8B-B14F-4D97-AF65-F5344CB8AC3E}">
        <p14:creationId xmlns:p14="http://schemas.microsoft.com/office/powerpoint/2010/main" val="1627608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489375" y="1077546"/>
            <a:ext cx="8511727" cy="5786199"/>
          </a:xfrm>
          <a:prstGeom prst="rect">
            <a:avLst/>
          </a:prstGeom>
        </p:spPr>
        <p:txBody>
          <a:bodyPr wrap="square">
            <a:spAutoFit/>
          </a:bodyPr>
          <a:lstStyle/>
          <a:p>
            <a:pPr algn="l"/>
            <a:r>
              <a:rPr lang="en-US" sz="4000" b="1" i="0" dirty="0">
                <a:solidFill>
                  <a:srgbClr val="55D400"/>
                </a:solidFill>
              </a:rPr>
              <a:t>Exercise:</a:t>
            </a:r>
            <a:r>
              <a:rPr lang="en-US" sz="4000" b="1" i="0" dirty="0"/>
              <a:t> Create a “Custom News” Sitefinity Core widget</a:t>
            </a:r>
          </a:p>
          <a:p>
            <a:pPr marL="285750" indent="-285750" algn="l">
              <a:buFont typeface="Arial" panose="020B0604020202020204" pitchFamily="34" charset="0"/>
              <a:buChar char="•"/>
            </a:pPr>
            <a:r>
              <a:rPr lang="en-US" sz="2000" i="0" dirty="0"/>
              <a:t>In Renderer application add new Folder names “</a:t>
            </a:r>
            <a:r>
              <a:rPr lang="en-US" sz="2000" i="0" dirty="0" err="1"/>
              <a:t>ViewComponents</a:t>
            </a:r>
            <a:r>
              <a:rPr lang="en-US" sz="2000" i="0" dirty="0"/>
              <a:t>”. Add a Class Named “</a:t>
            </a:r>
            <a:r>
              <a:rPr lang="en-US" sz="2000" i="0" dirty="0" err="1"/>
              <a:t>CustomNewsViewComponent</a:t>
            </a:r>
            <a:r>
              <a:rPr lang="en-US" sz="2000" i="0" dirty="0"/>
              <a:t>”.</a:t>
            </a:r>
          </a:p>
          <a:p>
            <a:pPr marL="285750" indent="-285750" algn="l">
              <a:buFont typeface="Arial" panose="020B0604020202020204" pitchFamily="34" charset="0"/>
              <a:buChar char="•"/>
            </a:pPr>
            <a:r>
              <a:rPr lang="en-US" sz="2000" i="0" dirty="0" err="1"/>
              <a:t>CustomNewsViewComponent</a:t>
            </a:r>
            <a:r>
              <a:rPr lang="en-US" sz="2000" i="0" dirty="0"/>
              <a:t> Class should inherit from </a:t>
            </a:r>
            <a:r>
              <a:rPr lang="en-US" sz="2000" i="0" dirty="0" err="1"/>
              <a:t>ViewComponent</a:t>
            </a:r>
            <a:r>
              <a:rPr lang="en-US" sz="2000" i="0" dirty="0"/>
              <a:t> Base Class. CS Class should have attribute “</a:t>
            </a:r>
            <a:r>
              <a:rPr lang="en-US" sz="2000" b="1" i="0" dirty="0"/>
              <a:t>[</a:t>
            </a:r>
            <a:r>
              <a:rPr lang="en-US" sz="2000" b="1" i="0" dirty="0" err="1"/>
              <a:t>SitefinityWidget</a:t>
            </a:r>
            <a:r>
              <a:rPr lang="en-US" sz="2000" b="1" i="0" dirty="0"/>
              <a:t>]</a:t>
            </a:r>
            <a:r>
              <a:rPr lang="en-US" sz="2000" i="0" dirty="0"/>
              <a:t>”.</a:t>
            </a:r>
          </a:p>
          <a:p>
            <a:pPr marL="285750" indent="-285750" algn="l">
              <a:buFont typeface="Arial" panose="020B0604020202020204" pitchFamily="34" charset="0"/>
              <a:buChar char="•"/>
            </a:pPr>
            <a:r>
              <a:rPr lang="en-US" sz="2000" i="0" dirty="0"/>
              <a:t>Create a folder named “Entities” a Model Class named “</a:t>
            </a:r>
            <a:r>
              <a:rPr lang="en-US" sz="2000" i="0" dirty="0" err="1"/>
              <a:t>CustomNewsEntity</a:t>
            </a:r>
            <a:r>
              <a:rPr lang="en-US" sz="2000" i="0" dirty="0"/>
              <a:t>”. add few string type properties like Title, </a:t>
            </a:r>
            <a:r>
              <a:rPr lang="en-US" sz="2000" i="0" dirty="0" err="1"/>
              <a:t>Body,links</a:t>
            </a:r>
            <a:r>
              <a:rPr lang="en-US" sz="2000" i="0" dirty="0"/>
              <a:t> </a:t>
            </a:r>
            <a:r>
              <a:rPr lang="en-US" sz="2000" i="0" dirty="0" err="1"/>
              <a:t>etc</a:t>
            </a:r>
            <a:endParaRPr lang="en-US" sz="2000" i="0" dirty="0"/>
          </a:p>
          <a:p>
            <a:pPr marL="285750" indent="-285750" algn="l">
              <a:buFont typeface="Arial" panose="020B0604020202020204" pitchFamily="34" charset="0"/>
              <a:buChar char="•"/>
            </a:pPr>
            <a:r>
              <a:rPr lang="en-US" sz="2000" i="0" dirty="0"/>
              <a:t>Then Create Another folder named “Views/Shared/Components/</a:t>
            </a:r>
            <a:r>
              <a:rPr lang="en-US" sz="2000" i="0" dirty="0" err="1"/>
              <a:t>CustomNews</a:t>
            </a:r>
            <a:r>
              <a:rPr lang="en-US" sz="2000" i="0" dirty="0"/>
              <a:t>”. Add a code file and name it “</a:t>
            </a:r>
            <a:r>
              <a:rPr lang="en-US" sz="2000" i="0" dirty="0" err="1"/>
              <a:t>Default.cshtml</a:t>
            </a:r>
            <a:r>
              <a:rPr lang="en-US" sz="2000" i="0" dirty="0"/>
              <a:t>”</a:t>
            </a:r>
          </a:p>
          <a:p>
            <a:pPr marL="285750" indent="-285750" algn="l">
              <a:buFont typeface="Arial" panose="020B0604020202020204" pitchFamily="34" charset="0"/>
              <a:buChar char="•"/>
            </a:pPr>
            <a:r>
              <a:rPr lang="en-US" sz="2000" i="0" dirty="0"/>
              <a:t>Build and test.</a:t>
            </a:r>
          </a:p>
        </p:txBody>
      </p:sp>
    </p:spTree>
    <p:extLst>
      <p:ext uri="{BB962C8B-B14F-4D97-AF65-F5344CB8AC3E}">
        <p14:creationId xmlns:p14="http://schemas.microsoft.com/office/powerpoint/2010/main" val="116404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BEBE6-E7D1-6165-83B2-44318B2F79E2}"/>
              </a:ext>
            </a:extLst>
          </p:cNvPr>
          <p:cNvPicPr>
            <a:picLocks noChangeAspect="1"/>
          </p:cNvPicPr>
          <p:nvPr/>
        </p:nvPicPr>
        <p:blipFill>
          <a:blip r:embed="rId2"/>
          <a:stretch>
            <a:fillRect/>
          </a:stretch>
        </p:blipFill>
        <p:spPr>
          <a:xfrm>
            <a:off x="1085397" y="300485"/>
            <a:ext cx="9698718" cy="3615430"/>
          </a:xfrm>
          <a:prstGeom prst="rect">
            <a:avLst/>
          </a:prstGeom>
          <a:ln w="38100">
            <a:solidFill>
              <a:schemeClr val="accent1"/>
            </a:solidFill>
            <a:prstDash val="dash"/>
          </a:ln>
        </p:spPr>
      </p:pic>
      <p:sp>
        <p:nvSpPr>
          <p:cNvPr id="6" name="Rectangle 5">
            <a:extLst>
              <a:ext uri="{FF2B5EF4-FFF2-40B4-BE49-F238E27FC236}">
                <a16:creationId xmlns:a16="http://schemas.microsoft.com/office/drawing/2014/main" id="{2860ED1A-8B23-6523-46AD-0C6FF32BA261}"/>
              </a:ext>
            </a:extLst>
          </p:cNvPr>
          <p:cNvSpPr/>
          <p:nvPr/>
        </p:nvSpPr>
        <p:spPr bwMode="auto">
          <a:xfrm>
            <a:off x="1197430" y="442686"/>
            <a:ext cx="4651828" cy="3302000"/>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ABB825A-4EAE-08DC-D313-77734489052C}"/>
              </a:ext>
            </a:extLst>
          </p:cNvPr>
          <p:cNvSpPr/>
          <p:nvPr/>
        </p:nvSpPr>
        <p:spPr bwMode="auto">
          <a:xfrm>
            <a:off x="5956527" y="442686"/>
            <a:ext cx="4651828" cy="3302000"/>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A900AF79-8AA9-7BF9-89D7-97D5A238635F}"/>
              </a:ext>
            </a:extLst>
          </p:cNvPr>
          <p:cNvCxnSpPr/>
          <p:nvPr/>
        </p:nvCxnSpPr>
        <p:spPr bwMode="auto">
          <a:xfrm>
            <a:off x="3523344" y="3429000"/>
            <a:ext cx="0" cy="107042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01285B0-EB74-31F4-C681-E5FD76BF3DBC}"/>
              </a:ext>
            </a:extLst>
          </p:cNvPr>
          <p:cNvSpPr txBox="1"/>
          <p:nvPr/>
        </p:nvSpPr>
        <p:spPr bwMode="auto">
          <a:xfrm>
            <a:off x="1085397" y="4579257"/>
            <a:ext cx="4705803" cy="12046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This can be created by using custom Widget</a:t>
            </a:r>
            <a:endParaRPr lang="en-IN" i="0" dirty="0"/>
          </a:p>
        </p:txBody>
      </p:sp>
    </p:spTree>
    <p:extLst>
      <p:ext uri="{BB962C8B-B14F-4D97-AF65-F5344CB8AC3E}">
        <p14:creationId xmlns:p14="http://schemas.microsoft.com/office/powerpoint/2010/main" val="2145940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8ECD2-718C-4309-2E11-D44D1E760CD6}"/>
              </a:ext>
            </a:extLst>
          </p:cNvPr>
          <p:cNvSpPr>
            <a:spLocks noGrp="1"/>
          </p:cNvSpPr>
          <p:nvPr>
            <p:ph idx="1"/>
          </p:nvPr>
        </p:nvSpPr>
        <p:spPr>
          <a:xfrm>
            <a:off x="511322" y="605068"/>
            <a:ext cx="5567215" cy="5579911"/>
          </a:xfrm>
        </p:spPr>
        <p:txBody>
          <a:bodyPr/>
          <a:lstStyle/>
          <a:p>
            <a:r>
              <a:rPr lang="en-US" dirty="0"/>
              <a:t>Create a cs file under </a:t>
            </a:r>
            <a:r>
              <a:rPr lang="en-US" dirty="0" err="1"/>
              <a:t>ViewComponents</a:t>
            </a:r>
            <a:r>
              <a:rPr lang="en-US" dirty="0"/>
              <a:t> </a:t>
            </a:r>
            <a:r>
              <a:rPr lang="en-US" dirty="0" err="1"/>
              <a:t>Foder</a:t>
            </a:r>
            <a:r>
              <a:rPr lang="en-US" dirty="0"/>
              <a:t> with Name having </a:t>
            </a:r>
            <a:r>
              <a:rPr lang="en-US" dirty="0" err="1"/>
              <a:t>Suffex</a:t>
            </a:r>
            <a:r>
              <a:rPr lang="en-US" dirty="0"/>
              <a:t> </a:t>
            </a:r>
            <a:r>
              <a:rPr lang="en-US" dirty="0" err="1"/>
              <a:t>ViewComponent</a:t>
            </a:r>
            <a:r>
              <a:rPr lang="en-US" dirty="0"/>
              <a:t> in the name of the file. </a:t>
            </a:r>
          </a:p>
          <a:p>
            <a:r>
              <a:rPr lang="en-US" dirty="0"/>
              <a:t>Create a Model under entities folder.</a:t>
            </a:r>
          </a:p>
          <a:p>
            <a:r>
              <a:rPr lang="en-US" dirty="0"/>
              <a:t>Create a View under “Views/Shared/Components/</a:t>
            </a:r>
            <a:r>
              <a:rPr lang="en-US" dirty="0" err="1"/>
              <a:t>CustomNews</a:t>
            </a:r>
            <a:r>
              <a:rPr lang="en-US" dirty="0"/>
              <a:t>” Folder. </a:t>
            </a:r>
          </a:p>
          <a:p>
            <a:r>
              <a:rPr lang="en-US" dirty="0" err="1"/>
              <a:t>CustomNewViewComponent</a:t>
            </a:r>
            <a:r>
              <a:rPr lang="en-US" dirty="0"/>
              <a:t> will </a:t>
            </a:r>
            <a:r>
              <a:rPr lang="en-US" dirty="0" err="1"/>
              <a:t>inharit</a:t>
            </a:r>
            <a:r>
              <a:rPr lang="en-US" dirty="0"/>
              <a:t> from </a:t>
            </a:r>
            <a:r>
              <a:rPr lang="en-US" dirty="0" err="1"/>
              <a:t>ViewComponent</a:t>
            </a:r>
            <a:r>
              <a:rPr lang="en-US" dirty="0"/>
              <a:t> base class.</a:t>
            </a:r>
          </a:p>
          <a:p>
            <a:r>
              <a:rPr lang="en-US" dirty="0" err="1"/>
              <a:t>ViewComponent</a:t>
            </a:r>
            <a:r>
              <a:rPr lang="en-US" dirty="0"/>
              <a:t> can be use to fill the model and pass the collection to view.</a:t>
            </a:r>
            <a:endParaRPr lang="en-IN" dirty="0"/>
          </a:p>
        </p:txBody>
      </p:sp>
      <p:pic>
        <p:nvPicPr>
          <p:cNvPr id="7" name="Picture 6">
            <a:extLst>
              <a:ext uri="{FF2B5EF4-FFF2-40B4-BE49-F238E27FC236}">
                <a16:creationId xmlns:a16="http://schemas.microsoft.com/office/drawing/2014/main" id="{D2AAE6BF-40C5-A755-A819-FFD0E9FAEBE5}"/>
              </a:ext>
            </a:extLst>
          </p:cNvPr>
          <p:cNvPicPr>
            <a:picLocks noChangeAspect="1"/>
          </p:cNvPicPr>
          <p:nvPr/>
        </p:nvPicPr>
        <p:blipFill>
          <a:blip r:embed="rId2"/>
          <a:stretch>
            <a:fillRect/>
          </a:stretch>
        </p:blipFill>
        <p:spPr>
          <a:xfrm>
            <a:off x="7315201" y="605068"/>
            <a:ext cx="4660744" cy="5209701"/>
          </a:xfrm>
          <a:prstGeom prst="rect">
            <a:avLst/>
          </a:prstGeom>
          <a:ln w="38100">
            <a:solidFill>
              <a:schemeClr val="accent1"/>
            </a:solidFill>
            <a:prstDash val="dash"/>
          </a:ln>
        </p:spPr>
      </p:pic>
      <p:cxnSp>
        <p:nvCxnSpPr>
          <p:cNvPr id="9" name="Straight Arrow Connector 8">
            <a:extLst>
              <a:ext uri="{FF2B5EF4-FFF2-40B4-BE49-F238E27FC236}">
                <a16:creationId xmlns:a16="http://schemas.microsoft.com/office/drawing/2014/main" id="{990E54C9-D0A4-8108-A933-9854D1BB92FF}"/>
              </a:ext>
            </a:extLst>
          </p:cNvPr>
          <p:cNvCxnSpPr/>
          <p:nvPr/>
        </p:nvCxnSpPr>
        <p:spPr bwMode="auto">
          <a:xfrm>
            <a:off x="6556829" y="1168399"/>
            <a:ext cx="1516743"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0" name="Straight Arrow Connector 9">
            <a:extLst>
              <a:ext uri="{FF2B5EF4-FFF2-40B4-BE49-F238E27FC236}">
                <a16:creationId xmlns:a16="http://schemas.microsoft.com/office/drawing/2014/main" id="{385D0BA8-DD21-9F63-7659-6179B3378E09}"/>
              </a:ext>
            </a:extLst>
          </p:cNvPr>
          <p:cNvCxnSpPr/>
          <p:nvPr/>
        </p:nvCxnSpPr>
        <p:spPr bwMode="auto">
          <a:xfrm>
            <a:off x="6599238" y="2452915"/>
            <a:ext cx="1516743"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1" name="Straight Arrow Connector 10">
            <a:extLst>
              <a:ext uri="{FF2B5EF4-FFF2-40B4-BE49-F238E27FC236}">
                <a16:creationId xmlns:a16="http://schemas.microsoft.com/office/drawing/2014/main" id="{8E2FD271-3C47-1348-CA74-B742BA8EC87C}"/>
              </a:ext>
            </a:extLst>
          </p:cNvPr>
          <p:cNvCxnSpPr>
            <a:cxnSpLocks/>
          </p:cNvCxnSpPr>
          <p:nvPr/>
        </p:nvCxnSpPr>
        <p:spPr bwMode="auto">
          <a:xfrm>
            <a:off x="6763657" y="4419600"/>
            <a:ext cx="2489200"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11892969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83-214F-15E8-55F6-BA3128F3E8A8}"/>
              </a:ext>
            </a:extLst>
          </p:cNvPr>
          <p:cNvPicPr>
            <a:picLocks noChangeAspect="1"/>
          </p:cNvPicPr>
          <p:nvPr/>
        </p:nvPicPr>
        <p:blipFill>
          <a:blip r:embed="rId2"/>
          <a:stretch>
            <a:fillRect/>
          </a:stretch>
        </p:blipFill>
        <p:spPr>
          <a:xfrm>
            <a:off x="5981014" y="377371"/>
            <a:ext cx="5840858" cy="5878286"/>
          </a:xfrm>
          <a:prstGeom prst="rect">
            <a:avLst/>
          </a:prstGeom>
          <a:ln w="38100">
            <a:solidFill>
              <a:srgbClr val="54D300"/>
            </a:solidFill>
            <a:prstDash val="dash"/>
          </a:ln>
        </p:spPr>
      </p:pic>
      <p:sp>
        <p:nvSpPr>
          <p:cNvPr id="11" name="Content Placeholder 2">
            <a:extLst>
              <a:ext uri="{FF2B5EF4-FFF2-40B4-BE49-F238E27FC236}">
                <a16:creationId xmlns:a16="http://schemas.microsoft.com/office/drawing/2014/main" id="{E96E9C37-FEE4-EC80-8498-2D072CEBD95A}"/>
              </a:ext>
            </a:extLst>
          </p:cNvPr>
          <p:cNvSpPr>
            <a:spLocks noGrp="1"/>
          </p:cNvSpPr>
          <p:nvPr>
            <p:ph idx="1"/>
          </p:nvPr>
        </p:nvSpPr>
        <p:spPr>
          <a:xfrm>
            <a:off x="300867" y="401872"/>
            <a:ext cx="5567215" cy="5853785"/>
          </a:xfrm>
        </p:spPr>
        <p:txBody>
          <a:bodyPr/>
          <a:lstStyle/>
          <a:p>
            <a:r>
              <a:rPr lang="en-US" dirty="0"/>
              <a:t>Create a cs file under </a:t>
            </a:r>
            <a:r>
              <a:rPr lang="en-US" dirty="0" err="1"/>
              <a:t>ViewComponents</a:t>
            </a:r>
            <a:r>
              <a:rPr lang="en-US" dirty="0"/>
              <a:t> </a:t>
            </a:r>
            <a:r>
              <a:rPr lang="en-US" dirty="0" err="1"/>
              <a:t>Foder</a:t>
            </a:r>
            <a:r>
              <a:rPr lang="en-US" dirty="0"/>
              <a:t> with Name having </a:t>
            </a:r>
            <a:r>
              <a:rPr lang="en-US" dirty="0" err="1"/>
              <a:t>Suffex</a:t>
            </a:r>
            <a:r>
              <a:rPr lang="en-US" dirty="0"/>
              <a:t> </a:t>
            </a:r>
            <a:r>
              <a:rPr lang="en-US" dirty="0" err="1"/>
              <a:t>ViewComponent</a:t>
            </a:r>
            <a:r>
              <a:rPr lang="en-US" dirty="0"/>
              <a:t> in the name of the file. </a:t>
            </a:r>
          </a:p>
        </p:txBody>
      </p:sp>
    </p:spTree>
    <p:extLst>
      <p:ext uri="{BB962C8B-B14F-4D97-AF65-F5344CB8AC3E}">
        <p14:creationId xmlns:p14="http://schemas.microsoft.com/office/powerpoint/2010/main" val="2123586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4</a:t>
            </a:r>
            <a:br>
              <a:rPr lang="en-US" sz="4900" dirty="0"/>
            </a:br>
            <a:br>
              <a:rPr lang="en-US" sz="4000" dirty="0"/>
            </a:br>
            <a:r>
              <a:rPr lang="en-US" sz="4000" dirty="0">
                <a:solidFill>
                  <a:srgbClr val="55D400"/>
                </a:solidFill>
              </a:rPr>
              <a:t>Working with Content </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40759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List Modules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dirty="0"/>
          </a:p>
          <a:p>
            <a:pPr marL="0" indent="0">
              <a:buNone/>
            </a:pPr>
            <a:r>
              <a:rPr lang="en-US" dirty="0"/>
              <a:t>You create content using the </a:t>
            </a:r>
            <a:r>
              <a:rPr lang="en-US" b="1" dirty="0">
                <a:solidFill>
                  <a:schemeClr val="accent1"/>
                </a:solidFill>
              </a:rPr>
              <a:t>Sitefinity CMS content list modules</a:t>
            </a:r>
            <a:r>
              <a:rPr lang="en-US" dirty="0"/>
              <a:t>. </a:t>
            </a:r>
          </a:p>
          <a:p>
            <a:pPr marL="0" indent="0">
              <a:buNone/>
            </a:pPr>
            <a:endParaRPr lang="en-US" dirty="0"/>
          </a:p>
          <a:p>
            <a:r>
              <a:rPr lang="en-US" dirty="0"/>
              <a:t>Content List Modules store </a:t>
            </a:r>
            <a:r>
              <a:rPr lang="en-US" u="sng" dirty="0"/>
              <a:t>reusable content</a:t>
            </a:r>
          </a:p>
          <a:p>
            <a:pPr lvl="1"/>
            <a:r>
              <a:rPr lang="en-US" dirty="0"/>
              <a:t>Might be used in many website pages. </a:t>
            </a:r>
          </a:p>
          <a:p>
            <a:pPr lvl="1"/>
            <a:r>
              <a:rPr lang="en-US" dirty="0"/>
              <a:t>Might be consumed by other integrations, or just kept in the back-end for administrators. </a:t>
            </a:r>
          </a:p>
          <a:p>
            <a:r>
              <a:rPr lang="en-US" dirty="0"/>
              <a:t>Other users can view, edit, and publish it as well. </a:t>
            </a:r>
            <a:endParaRPr lang="bg-BG" dirty="0"/>
          </a:p>
          <a:p>
            <a:endParaRPr lang="bg-BG" sz="2800" i="1" dirty="0"/>
          </a:p>
          <a:p>
            <a:pPr marL="0" indent="0">
              <a:buNone/>
            </a:pPr>
            <a:r>
              <a:rPr lang="en-US" sz="2800" b="1" dirty="0"/>
              <a:t>Important</a:t>
            </a:r>
            <a:r>
              <a:rPr lang="en-US" sz="2800" dirty="0"/>
              <a:t>: </a:t>
            </a:r>
          </a:p>
          <a:p>
            <a:pPr marL="0" indent="0">
              <a:buNone/>
            </a:pPr>
            <a:r>
              <a:rPr lang="en-US" sz="2000" dirty="0">
                <a:solidFill>
                  <a:schemeClr val="accent1"/>
                </a:solidFill>
              </a:rPr>
              <a:t>Content modules </a:t>
            </a:r>
            <a:r>
              <a:rPr lang="en-US" sz="2000" dirty="0"/>
              <a:t>not to be mistaken by Service Modules (Also called Intra-modules or Periphery modules)</a:t>
            </a:r>
          </a:p>
        </p:txBody>
      </p:sp>
    </p:spTree>
    <p:extLst>
      <p:ext uri="{BB962C8B-B14F-4D97-AF65-F5344CB8AC3E}">
        <p14:creationId xmlns:p14="http://schemas.microsoft.com/office/powerpoint/2010/main" val="4348769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List Modules</a:t>
            </a:r>
          </a:p>
        </p:txBody>
      </p:sp>
      <p:sp>
        <p:nvSpPr>
          <p:cNvPr id="3" name="Content Placeholder 2"/>
          <p:cNvSpPr>
            <a:spLocks noGrp="1"/>
          </p:cNvSpPr>
          <p:nvPr>
            <p:ph idx="1"/>
          </p:nvPr>
        </p:nvSpPr>
        <p:spPr>
          <a:xfrm>
            <a:off x="389467" y="1200154"/>
            <a:ext cx="11582401" cy="5172075"/>
          </a:xfrm>
        </p:spPr>
        <p:txBody>
          <a:bodyPr/>
          <a:lstStyle/>
          <a:p>
            <a:r>
              <a:rPr lang="en-US" sz="2800" dirty="0"/>
              <a:t>Content List Modules hierarchy </a:t>
            </a:r>
            <a:endParaRPr lang="en-US" sz="2800" i="1" dirty="0"/>
          </a:p>
          <a:p>
            <a:pPr lvl="1"/>
            <a:r>
              <a:rPr lang="en-US" sz="2200" dirty="0"/>
              <a:t>News as an example of one level structure</a:t>
            </a:r>
          </a:p>
          <a:p>
            <a:pPr lvl="1"/>
            <a:r>
              <a:rPr lang="en-US" sz="2200" dirty="0"/>
              <a:t>Blogs as an example of hierarchical content structure. </a:t>
            </a:r>
          </a:p>
          <a:p>
            <a:pPr lvl="1"/>
            <a:r>
              <a:rPr lang="en-US" sz="2200" dirty="0"/>
              <a:t>Images, Videos, Documents &amp; Files – as an example of content, stored in Libraries</a:t>
            </a:r>
          </a:p>
          <a:p>
            <a:pPr lvl="2"/>
            <a:r>
              <a:rPr lang="en-US" sz="2200" dirty="0"/>
              <a:t>Libraries storage – Database, File System, custom.</a:t>
            </a:r>
          </a:p>
          <a:p>
            <a:pPr lvl="1"/>
            <a:r>
              <a:rPr lang="en-US" sz="2200" dirty="0"/>
              <a:t>List and Details Templates are used to display Content. We can customize these templates to display content as per design.</a:t>
            </a:r>
          </a:p>
          <a:p>
            <a:pPr lvl="1"/>
            <a:endParaRPr lang="en-US" sz="2200" dirty="0"/>
          </a:p>
        </p:txBody>
      </p:sp>
      <p:pic>
        <p:nvPicPr>
          <p:cNvPr id="4" name="Картина 3">
            <a:extLst>
              <a:ext uri="{FF2B5EF4-FFF2-40B4-BE49-F238E27FC236}">
                <a16:creationId xmlns:a16="http://schemas.microsoft.com/office/drawing/2014/main" id="{926A9BCE-E042-494E-A65E-EF8EDF37E6AE}"/>
              </a:ext>
            </a:extLst>
          </p:cNvPr>
          <p:cNvPicPr>
            <a:picLocks noChangeAspect="1"/>
          </p:cNvPicPr>
          <p:nvPr/>
        </p:nvPicPr>
        <p:blipFill>
          <a:blip r:embed="rId3"/>
          <a:stretch>
            <a:fillRect/>
          </a:stretch>
        </p:blipFill>
        <p:spPr>
          <a:xfrm>
            <a:off x="1700568" y="4660370"/>
            <a:ext cx="935904" cy="997476"/>
          </a:xfrm>
          <a:prstGeom prst="rect">
            <a:avLst/>
          </a:prstGeom>
        </p:spPr>
      </p:pic>
      <p:sp>
        <p:nvSpPr>
          <p:cNvPr id="6" name="Правоъгълник 5">
            <a:extLst>
              <a:ext uri="{FF2B5EF4-FFF2-40B4-BE49-F238E27FC236}">
                <a16:creationId xmlns:a16="http://schemas.microsoft.com/office/drawing/2014/main" id="{CDD0CF15-8C64-402A-9183-3A8B6A608C0E}"/>
              </a:ext>
            </a:extLst>
          </p:cNvPr>
          <p:cNvSpPr/>
          <p:nvPr/>
        </p:nvSpPr>
        <p:spPr>
          <a:xfrm>
            <a:off x="2927874" y="4558944"/>
            <a:ext cx="8517467" cy="1200329"/>
          </a:xfrm>
          <a:prstGeom prst="rect">
            <a:avLst/>
          </a:prstGeom>
        </p:spPr>
        <p:txBody>
          <a:bodyPr wrap="square">
            <a:spAutoFit/>
          </a:bodyPr>
          <a:lstStyle/>
          <a:p>
            <a:pPr algn="l">
              <a:buSzTx/>
            </a:pPr>
            <a:r>
              <a:rPr lang="en-US" b="1" i="0" dirty="0"/>
              <a:t>Proper content creation &amp; editing in modules is very important for SEO. Alternative text for images, proper URLs, meta information is handled there.</a:t>
            </a:r>
          </a:p>
        </p:txBody>
      </p:sp>
    </p:spTree>
    <p:extLst>
      <p:ext uri="{BB962C8B-B14F-4D97-AF65-F5344CB8AC3E}">
        <p14:creationId xmlns:p14="http://schemas.microsoft.com/office/powerpoint/2010/main" val="2902470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45433"/>
            <a:ext cx="5809119" cy="2649347"/>
          </a:xfrm>
        </p:spPr>
        <p:txBody>
          <a:bodyPr>
            <a:noAutofit/>
          </a:bodyPr>
          <a:lstStyle/>
          <a:p>
            <a:pPr marL="0" indent="0">
              <a:buNone/>
            </a:pPr>
            <a:r>
              <a:rPr lang="en-US" sz="4400" b="1" dirty="0"/>
              <a:t>Built-in modules. Modules CRUD. </a:t>
            </a:r>
            <a:endParaRPr lang="en-US" b="1" dirty="0"/>
          </a:p>
        </p:txBody>
      </p:sp>
    </p:spTree>
    <p:extLst>
      <p:ext uri="{BB962C8B-B14F-4D97-AF65-F5344CB8AC3E}">
        <p14:creationId xmlns:p14="http://schemas.microsoft.com/office/powerpoint/2010/main" val="4069547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lnSpc>
                <a:spcPct val="100000"/>
              </a:lnSpc>
            </a:pPr>
            <a:r>
              <a:rPr lang="en-US" dirty="0"/>
              <a:t>Lesson 1: Introduction to Sitefinity. </a:t>
            </a:r>
            <a:endParaRPr lang="en-US" i="1" u="sng" dirty="0">
              <a:solidFill>
                <a:schemeClr val="accent1"/>
              </a:solidFill>
            </a:endParaRPr>
          </a:p>
          <a:p>
            <a:r>
              <a:rPr lang="en-US" dirty="0"/>
              <a:t>Lesson 2:  Architecture and Patterns </a:t>
            </a:r>
            <a:endParaRPr lang="bg-BG" i="1" u="sng" dirty="0">
              <a:solidFill>
                <a:schemeClr val="accent1"/>
              </a:solidFill>
            </a:endParaRPr>
          </a:p>
          <a:p>
            <a:pPr>
              <a:lnSpc>
                <a:spcPct val="100000"/>
              </a:lnSpc>
            </a:pPr>
            <a:r>
              <a:rPr lang="en-US" dirty="0"/>
              <a:t>Lesson 3: Managing Pages and Widgets </a:t>
            </a:r>
          </a:p>
          <a:p>
            <a:pPr>
              <a:lnSpc>
                <a:spcPct val="100000"/>
              </a:lnSpc>
            </a:pPr>
            <a:r>
              <a:rPr lang="en-US" dirty="0"/>
              <a:t>Lesson 4: Working with Content </a:t>
            </a:r>
          </a:p>
          <a:p>
            <a:pPr>
              <a:lnSpc>
                <a:spcPct val="100000"/>
              </a:lnSpc>
            </a:pPr>
            <a:r>
              <a:rPr lang="en-US" dirty="0"/>
              <a:t>Lesson 5: Rapid Development of Modules</a:t>
            </a:r>
          </a:p>
          <a:p>
            <a:pPr>
              <a:lnSpc>
                <a:spcPct val="100000"/>
              </a:lnSpc>
            </a:pPr>
            <a:r>
              <a:rPr lang="en-US" dirty="0"/>
              <a:t>Lesson 6: Rapid Development of Forms </a:t>
            </a:r>
          </a:p>
          <a:p>
            <a:pPr>
              <a:lnSpc>
                <a:spcPct val="100000"/>
              </a:lnSpc>
            </a:pPr>
            <a:r>
              <a:rPr lang="en-US" dirty="0"/>
              <a:t>Lesson 7: Customizing Presentation Layer </a:t>
            </a:r>
          </a:p>
          <a:p>
            <a:r>
              <a:rPr lang="en-US" dirty="0"/>
              <a:t>Lesson 8: Web Services, C# API</a:t>
            </a:r>
          </a:p>
          <a:p>
            <a:r>
              <a:rPr lang="en-US" dirty="0"/>
              <a:t>Lesson 9: Administration</a:t>
            </a:r>
          </a:p>
          <a:p>
            <a:pPr marL="0" indent="0">
              <a:buNone/>
            </a:pPr>
            <a:endParaRPr lang="en-US" sz="2800" dirty="0"/>
          </a:p>
          <a:p>
            <a:endParaRPr lang="en-US" sz="2800" dirty="0">
              <a:solidFill>
                <a:schemeClr val="tx1">
                  <a:lumMod val="50000"/>
                </a:schemeClr>
              </a:solidFill>
            </a:endParaRPr>
          </a:p>
          <a:p>
            <a:endParaRPr lang="en-US" dirty="0"/>
          </a:p>
        </p:txBody>
      </p:sp>
    </p:spTree>
    <p:extLst>
      <p:ext uri="{BB962C8B-B14F-4D97-AF65-F5344CB8AC3E}">
        <p14:creationId xmlns:p14="http://schemas.microsoft.com/office/powerpoint/2010/main" val="4155590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List Module Template</a:t>
            </a:r>
          </a:p>
        </p:txBody>
      </p:sp>
      <p:sp>
        <p:nvSpPr>
          <p:cNvPr id="3" name="Content Placeholder 2"/>
          <p:cNvSpPr>
            <a:spLocks noGrp="1"/>
          </p:cNvSpPr>
          <p:nvPr>
            <p:ph idx="1"/>
          </p:nvPr>
        </p:nvSpPr>
        <p:spPr>
          <a:xfrm>
            <a:off x="557814" y="1079294"/>
            <a:ext cx="5536598" cy="5292936"/>
          </a:xfrm>
        </p:spPr>
        <p:txBody>
          <a:bodyPr/>
          <a:lstStyle/>
          <a:p>
            <a:pPr lvl="1"/>
            <a:r>
              <a:rPr lang="en-US" sz="2400" dirty="0">
                <a:solidFill>
                  <a:srgbClr val="373A3E"/>
                </a:solidFill>
              </a:rPr>
              <a:t>Create folder with component name for which we are going to create the custom widget</a:t>
            </a:r>
          </a:p>
          <a:p>
            <a:pPr lvl="1"/>
            <a:r>
              <a:rPr lang="en-US" sz="2400" dirty="0">
                <a:solidFill>
                  <a:srgbClr val="000000"/>
                </a:solidFill>
              </a:rPr>
              <a:t>Create 2 </a:t>
            </a:r>
            <a:r>
              <a:rPr lang="en-US" sz="2400" dirty="0" err="1">
                <a:solidFill>
                  <a:srgbClr val="000000"/>
                </a:solidFill>
              </a:rPr>
              <a:t>cshtml</a:t>
            </a:r>
            <a:r>
              <a:rPr lang="en-US" sz="2400" dirty="0">
                <a:solidFill>
                  <a:srgbClr val="000000"/>
                </a:solidFill>
              </a:rPr>
              <a:t> files list.&lt;</a:t>
            </a:r>
            <a:r>
              <a:rPr lang="en-US" sz="2400" dirty="0" err="1">
                <a:solidFill>
                  <a:srgbClr val="000000"/>
                </a:solidFill>
              </a:rPr>
              <a:t>templatename</a:t>
            </a:r>
            <a:r>
              <a:rPr lang="en-US" sz="2400" dirty="0">
                <a:solidFill>
                  <a:srgbClr val="000000"/>
                </a:solidFill>
              </a:rPr>
              <a:t>&gt;.</a:t>
            </a:r>
            <a:r>
              <a:rPr lang="en-US" sz="2400" dirty="0" err="1">
                <a:solidFill>
                  <a:srgbClr val="000000"/>
                </a:solidFill>
              </a:rPr>
              <a:t>cshtml</a:t>
            </a:r>
            <a:r>
              <a:rPr lang="en-US" sz="2400" dirty="0">
                <a:solidFill>
                  <a:srgbClr val="000000"/>
                </a:solidFill>
              </a:rPr>
              <a:t> and details.&lt;</a:t>
            </a:r>
            <a:r>
              <a:rPr lang="en-US" sz="2400" dirty="0" err="1">
                <a:solidFill>
                  <a:srgbClr val="000000"/>
                </a:solidFill>
              </a:rPr>
              <a:t>templatename</a:t>
            </a:r>
            <a:r>
              <a:rPr lang="en-US" sz="2400" dirty="0">
                <a:solidFill>
                  <a:srgbClr val="000000"/>
                </a:solidFill>
              </a:rPr>
              <a:t>&gt;.</a:t>
            </a:r>
            <a:r>
              <a:rPr lang="en-US" sz="2400" dirty="0" err="1">
                <a:solidFill>
                  <a:srgbClr val="000000"/>
                </a:solidFill>
              </a:rPr>
              <a:t>cshtml</a:t>
            </a:r>
            <a:endParaRPr lang="en-US" sz="2400" dirty="0">
              <a:solidFill>
                <a:srgbClr val="000000"/>
              </a:solidFill>
            </a:endParaRPr>
          </a:p>
          <a:p>
            <a:pPr lvl="1"/>
            <a:r>
              <a:rPr lang="en-US" sz="2400" dirty="0">
                <a:solidFill>
                  <a:srgbClr val="000000"/>
                </a:solidFill>
              </a:rPr>
              <a:t>One </a:t>
            </a:r>
            <a:r>
              <a:rPr lang="en-US" sz="2400" dirty="0" err="1">
                <a:solidFill>
                  <a:srgbClr val="000000"/>
                </a:solidFill>
              </a:rPr>
              <a:t>json</a:t>
            </a:r>
            <a:r>
              <a:rPr lang="en-US" sz="2400" dirty="0">
                <a:solidFill>
                  <a:srgbClr val="000000"/>
                </a:solidFill>
              </a:rPr>
              <a:t> file name as </a:t>
            </a:r>
            <a:r>
              <a:rPr lang="en-US" sz="2400" dirty="0" err="1">
                <a:solidFill>
                  <a:srgbClr val="000000"/>
                </a:solidFill>
              </a:rPr>
              <a:t>ViewsMetaData.cshtml</a:t>
            </a:r>
            <a:endParaRPr lang="en-US" sz="2400" dirty="0">
              <a:solidFill>
                <a:srgbClr val="000000"/>
              </a:solidFill>
            </a:endParaRPr>
          </a:p>
          <a:p>
            <a:pPr lvl="1"/>
            <a:r>
              <a:rPr lang="en-US" sz="2400" dirty="0" err="1">
                <a:solidFill>
                  <a:srgbClr val="000000"/>
                </a:solidFill>
              </a:rPr>
              <a:t>ViewMetaData</a:t>
            </a:r>
            <a:r>
              <a:rPr lang="en-US" sz="2400" dirty="0">
                <a:solidFill>
                  <a:srgbClr val="000000"/>
                </a:solidFill>
              </a:rPr>
              <a:t> Defines the Fields Mapping to content fields.</a:t>
            </a:r>
          </a:p>
          <a:p>
            <a:pPr lvl="2"/>
            <a:endParaRPr lang="en-US" sz="2800" dirty="0">
              <a:solidFill>
                <a:srgbClr val="373A3E"/>
              </a:solidFill>
            </a:endParaRP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pic>
        <p:nvPicPr>
          <p:cNvPr id="7" name="Picture 6">
            <a:extLst>
              <a:ext uri="{FF2B5EF4-FFF2-40B4-BE49-F238E27FC236}">
                <a16:creationId xmlns:a16="http://schemas.microsoft.com/office/drawing/2014/main" id="{6AC85565-E074-5C46-915B-00019D5FD602}"/>
              </a:ext>
            </a:extLst>
          </p:cNvPr>
          <p:cNvPicPr>
            <a:picLocks noChangeAspect="1"/>
          </p:cNvPicPr>
          <p:nvPr/>
        </p:nvPicPr>
        <p:blipFill>
          <a:blip r:embed="rId3"/>
          <a:stretch>
            <a:fillRect/>
          </a:stretch>
        </p:blipFill>
        <p:spPr>
          <a:xfrm>
            <a:off x="7864524" y="500737"/>
            <a:ext cx="4007206" cy="5602518"/>
          </a:xfrm>
          <a:prstGeom prst="rect">
            <a:avLst/>
          </a:prstGeom>
          <a:ln w="38100">
            <a:solidFill>
              <a:srgbClr val="54D300"/>
            </a:solidFill>
            <a:prstDash val="dash"/>
          </a:ln>
        </p:spPr>
      </p:pic>
      <p:cxnSp>
        <p:nvCxnSpPr>
          <p:cNvPr id="9" name="Straight Arrow Connector 8">
            <a:extLst>
              <a:ext uri="{FF2B5EF4-FFF2-40B4-BE49-F238E27FC236}">
                <a16:creationId xmlns:a16="http://schemas.microsoft.com/office/drawing/2014/main" id="{7EF09F4B-8A1B-3884-7FD5-9047A22B3F97}"/>
              </a:ext>
            </a:extLst>
          </p:cNvPr>
          <p:cNvCxnSpPr>
            <a:cxnSpLocks/>
          </p:cNvCxnSpPr>
          <p:nvPr/>
        </p:nvCxnSpPr>
        <p:spPr bwMode="auto">
          <a:xfrm>
            <a:off x="6627813" y="3526968"/>
            <a:ext cx="3118530"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0" name="Rectangle 9">
            <a:extLst>
              <a:ext uri="{FF2B5EF4-FFF2-40B4-BE49-F238E27FC236}">
                <a16:creationId xmlns:a16="http://schemas.microsoft.com/office/drawing/2014/main" id="{44F57344-D8E9-DB34-5E60-110EF1CDB262}"/>
              </a:ext>
            </a:extLst>
          </p:cNvPr>
          <p:cNvSpPr/>
          <p:nvPr/>
        </p:nvSpPr>
        <p:spPr bwMode="auto">
          <a:xfrm>
            <a:off x="9797143" y="3301996"/>
            <a:ext cx="2045558" cy="703943"/>
          </a:xfrm>
          <a:prstGeom prst="rect">
            <a:avLst/>
          </a:prstGeom>
          <a:noFill/>
          <a:ln w="38100" cap="flat" cmpd="sng" algn="ctr">
            <a:solidFill>
              <a:srgbClr val="54D3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601941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1/2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Published</a:t>
            </a:r>
          </a:p>
          <a:p>
            <a:pPr lvl="1"/>
            <a:r>
              <a:rPr lang="en-US" sz="2800" dirty="0"/>
              <a:t>content is visible on the front-end</a:t>
            </a:r>
          </a:p>
          <a:p>
            <a:r>
              <a:rPr lang="en-US" sz="3200" dirty="0"/>
              <a:t>Draft</a:t>
            </a:r>
          </a:p>
          <a:p>
            <a:pPr lvl="1"/>
            <a:r>
              <a:rPr lang="en-US" sz="2800" dirty="0"/>
              <a:t>initial state of an item when first created</a:t>
            </a:r>
          </a:p>
          <a:p>
            <a:r>
              <a:rPr lang="en-US" sz="3200" dirty="0"/>
              <a:t>Draft (newer than Published)</a:t>
            </a:r>
          </a:p>
          <a:p>
            <a:pPr lvl="1"/>
            <a:r>
              <a:rPr lang="en-US" sz="2800" dirty="0"/>
              <a:t>When published version is edited without being published again</a:t>
            </a:r>
          </a:p>
        </p:txBody>
      </p:sp>
    </p:spTree>
    <p:extLst>
      <p:ext uri="{BB962C8B-B14F-4D97-AF65-F5344CB8AC3E}">
        <p14:creationId xmlns:p14="http://schemas.microsoft.com/office/powerpoint/2010/main" val="4215382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2/2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Scheduled</a:t>
            </a:r>
          </a:p>
          <a:p>
            <a:pPr lvl="1"/>
            <a:r>
              <a:rPr lang="en-US" sz="2800" dirty="0"/>
              <a:t> assigned date and time when it will be automatically published or unpublished.</a:t>
            </a:r>
          </a:p>
          <a:p>
            <a:r>
              <a:rPr lang="en-US" sz="3200" dirty="0"/>
              <a:t>Unpublished</a:t>
            </a:r>
          </a:p>
          <a:p>
            <a:pPr lvl="1"/>
            <a:r>
              <a:rPr lang="en-US" sz="2800" dirty="0"/>
              <a:t>not visible on front-end</a:t>
            </a:r>
          </a:p>
          <a:p>
            <a:r>
              <a:rPr lang="en-US" sz="3200" dirty="0"/>
              <a:t>Locked for editing</a:t>
            </a:r>
          </a:p>
          <a:p>
            <a:pPr lvl="1"/>
            <a:r>
              <a:rPr lang="en-US" sz="2800" dirty="0"/>
              <a:t>item cannot be opened, because it is being edited by another user.</a:t>
            </a:r>
          </a:p>
        </p:txBody>
      </p:sp>
    </p:spTree>
    <p:extLst>
      <p:ext uri="{BB962C8B-B14F-4D97-AF65-F5344CB8AC3E}">
        <p14:creationId xmlns:p14="http://schemas.microsoft.com/office/powerpoint/2010/main" val="42040552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Content Workflow. </a:t>
            </a:r>
          </a:p>
          <a:p>
            <a:pPr marL="0" indent="0">
              <a:buNone/>
            </a:pPr>
            <a:r>
              <a:rPr lang="en-US" sz="4400" b="1" dirty="0"/>
              <a:t>Schedule for publishing.</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22295187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a:t>
            </a:r>
          </a:p>
        </p:txBody>
      </p:sp>
      <p:sp>
        <p:nvSpPr>
          <p:cNvPr id="3" name="Content Placeholder 2"/>
          <p:cNvSpPr>
            <a:spLocks noGrp="1"/>
          </p:cNvSpPr>
          <p:nvPr>
            <p:ph idx="1"/>
          </p:nvPr>
        </p:nvSpPr>
        <p:spPr>
          <a:xfrm>
            <a:off x="523093" y="1321015"/>
            <a:ext cx="5508915" cy="5172075"/>
          </a:xfrm>
        </p:spPr>
        <p:txBody>
          <a:bodyPr/>
          <a:lstStyle/>
          <a:p>
            <a:r>
              <a:rPr lang="en-US" sz="2800" dirty="0"/>
              <a:t>Available field types</a:t>
            </a:r>
          </a:p>
          <a:p>
            <a:pPr lvl="1"/>
            <a:r>
              <a:rPr lang="en-US" sz="2400" dirty="0"/>
              <a:t>Text (Short text / Long text field)</a:t>
            </a:r>
          </a:p>
          <a:p>
            <a:pPr lvl="1"/>
            <a:r>
              <a:rPr lang="en-US" sz="2400" dirty="0"/>
              <a:t>Choices (Checkboxes / Radio buttons) </a:t>
            </a:r>
          </a:p>
          <a:p>
            <a:pPr lvl="1"/>
            <a:r>
              <a:rPr lang="en-US" sz="2400" dirty="0"/>
              <a:t>Boolean (Yes/No)</a:t>
            </a:r>
          </a:p>
          <a:p>
            <a:pPr lvl="1"/>
            <a:r>
              <a:rPr lang="en-US" sz="2400" dirty="0"/>
              <a:t>Date &amp; Time</a:t>
            </a:r>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712575" y="1321015"/>
            <a:ext cx="5240129"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a:t>
            </a:r>
          </a:p>
          <a:p>
            <a:pPr lvl="1">
              <a:buSzTx/>
            </a:pPr>
            <a:r>
              <a:rPr lang="en-US" sz="2400" i="0" dirty="0"/>
              <a:t>Related Data </a:t>
            </a:r>
            <a:r>
              <a:rPr lang="en-US" sz="2400" dirty="0"/>
              <a:t>(Next Slide)</a:t>
            </a:r>
          </a:p>
        </p:txBody>
      </p:sp>
      <p:sp>
        <p:nvSpPr>
          <p:cNvPr id="5" name="TextBox 4">
            <a:extLst>
              <a:ext uri="{FF2B5EF4-FFF2-40B4-BE49-F238E27FC236}">
                <a16:creationId xmlns:a16="http://schemas.microsoft.com/office/drawing/2014/main" id="{CF60D92A-099C-48AC-87F3-17C67B8E6463}"/>
              </a:ext>
            </a:extLst>
          </p:cNvPr>
          <p:cNvSpPr txBox="1"/>
          <p:nvPr/>
        </p:nvSpPr>
        <p:spPr>
          <a:xfrm>
            <a:off x="2388724" y="5140878"/>
            <a:ext cx="8211543" cy="830997"/>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i="0" dirty="0">
                <a:solidFill>
                  <a:srgbClr val="373A3E"/>
                </a:solidFill>
              </a:rPr>
              <a:t>If you must add too many custom fields, consider using a dynamic module instead.</a:t>
            </a:r>
            <a:endParaRPr kumimoji="0" lang="en-US"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6" name="Картина 3">
            <a:extLst>
              <a:ext uri="{FF2B5EF4-FFF2-40B4-BE49-F238E27FC236}">
                <a16:creationId xmlns:a16="http://schemas.microsoft.com/office/drawing/2014/main" id="{A66F8822-91CD-45C0-B302-5093DDA7279E}"/>
              </a:ext>
            </a:extLst>
          </p:cNvPr>
          <p:cNvPicPr>
            <a:picLocks noChangeAspect="1"/>
          </p:cNvPicPr>
          <p:nvPr/>
        </p:nvPicPr>
        <p:blipFill>
          <a:blip r:embed="rId3"/>
          <a:stretch>
            <a:fillRect/>
          </a:stretch>
        </p:blipFill>
        <p:spPr>
          <a:xfrm>
            <a:off x="1038448" y="5059931"/>
            <a:ext cx="895212" cy="954107"/>
          </a:xfrm>
          <a:prstGeom prst="rect">
            <a:avLst/>
          </a:prstGeom>
        </p:spPr>
      </p:pic>
    </p:spTree>
    <p:extLst>
      <p:ext uri="{BB962C8B-B14F-4D97-AF65-F5344CB8AC3E}">
        <p14:creationId xmlns:p14="http://schemas.microsoft.com/office/powerpoint/2010/main" val="1660490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Related Data</a:t>
            </a:r>
          </a:p>
        </p:txBody>
      </p:sp>
      <p:sp>
        <p:nvSpPr>
          <p:cNvPr id="3" name="Content Placeholder 2"/>
          <p:cNvSpPr>
            <a:spLocks noGrp="1"/>
          </p:cNvSpPr>
          <p:nvPr>
            <p:ph idx="1"/>
          </p:nvPr>
        </p:nvSpPr>
        <p:spPr>
          <a:xfrm>
            <a:off x="523093" y="1321015"/>
            <a:ext cx="11404998" cy="5172075"/>
          </a:xfrm>
        </p:spPr>
        <p:txBody>
          <a:bodyPr/>
          <a:lstStyle/>
          <a:p>
            <a:r>
              <a:rPr lang="en-US" sz="2800" dirty="0"/>
              <a:t>Allows relation of other Build-In or Custom Modules</a:t>
            </a:r>
          </a:p>
          <a:p>
            <a:pPr marL="456926" lvl="1" indent="0">
              <a:buNone/>
            </a:pPr>
            <a:endParaRPr lang="en-US" sz="2400" dirty="0"/>
          </a:p>
          <a:p>
            <a:endParaRPr lang="en-US" sz="2800" dirty="0"/>
          </a:p>
        </p:txBody>
      </p:sp>
      <p:graphicFrame>
        <p:nvGraphicFramePr>
          <p:cNvPr id="7" name="Table 4">
            <a:extLst>
              <a:ext uri="{FF2B5EF4-FFF2-40B4-BE49-F238E27FC236}">
                <a16:creationId xmlns:a16="http://schemas.microsoft.com/office/drawing/2014/main" id="{2F38AF7F-AE6E-47DD-B154-BDFB789E1C83}"/>
              </a:ext>
            </a:extLst>
          </p:cNvPr>
          <p:cNvGraphicFramePr>
            <a:graphicFrameLocks noGrp="1"/>
          </p:cNvGraphicFramePr>
          <p:nvPr>
            <p:extLst>
              <p:ext uri="{D42A27DB-BD31-4B8C-83A1-F6EECF244321}">
                <p14:modId xmlns:p14="http://schemas.microsoft.com/office/powerpoint/2010/main" val="1996200364"/>
              </p:ext>
            </p:extLst>
          </p:nvPr>
        </p:nvGraphicFramePr>
        <p:xfrm>
          <a:off x="666252" y="2886691"/>
          <a:ext cx="4554370" cy="2214246"/>
        </p:xfrm>
        <a:graphic>
          <a:graphicData uri="http://schemas.openxmlformats.org/drawingml/2006/table">
            <a:tbl>
              <a:tblPr firstRow="1" bandRow="1">
                <a:tableStyleId>{69CF1AB2-1976-4502-BF36-3FF5EA218861}</a:tableStyleId>
              </a:tblPr>
              <a:tblGrid>
                <a:gridCol w="1684421">
                  <a:extLst>
                    <a:ext uri="{9D8B030D-6E8A-4147-A177-3AD203B41FA5}">
                      <a16:colId xmlns:a16="http://schemas.microsoft.com/office/drawing/2014/main" val="3589428068"/>
                    </a:ext>
                  </a:extLst>
                </a:gridCol>
                <a:gridCol w="2869949">
                  <a:extLst>
                    <a:ext uri="{9D8B030D-6E8A-4147-A177-3AD203B41FA5}">
                      <a16:colId xmlns:a16="http://schemas.microsoft.com/office/drawing/2014/main" val="623332059"/>
                    </a:ext>
                  </a:extLst>
                </a:gridCol>
              </a:tblGrid>
              <a:tr h="370840">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Author Name</a:t>
                      </a:r>
                    </a:p>
                  </a:txBody>
                  <a:tcPr/>
                </a:tc>
                <a:tc>
                  <a:txBody>
                    <a:bodyPr/>
                    <a:lstStyle/>
                    <a:p>
                      <a:r>
                        <a:rPr lang="en-US" dirty="0"/>
                        <a:t>Short Text</a:t>
                      </a:r>
                    </a:p>
                  </a:txBody>
                  <a:tcPr/>
                </a:tc>
                <a:extLst>
                  <a:ext uri="{0D108BD9-81ED-4DB2-BD59-A6C34878D82A}">
                    <a16:rowId xmlns:a16="http://schemas.microsoft.com/office/drawing/2014/main" val="2125488759"/>
                  </a:ext>
                </a:extLst>
              </a:tr>
              <a:tr h="185420">
                <a:tc>
                  <a:txBody>
                    <a:bodyPr/>
                    <a:lstStyle/>
                    <a:p>
                      <a:r>
                        <a:rPr lang="en-US" dirty="0"/>
                        <a:t>Author Avatar</a:t>
                      </a:r>
                    </a:p>
                  </a:txBody>
                  <a:tcPr/>
                </a:tc>
                <a:tc>
                  <a:txBody>
                    <a:bodyPr/>
                    <a:lstStyle/>
                    <a:p>
                      <a:r>
                        <a:rPr lang="en-US" dirty="0"/>
                        <a:t>Related Media (Image)</a:t>
                      </a:r>
                    </a:p>
                  </a:txBody>
                  <a:tcPr/>
                </a:tc>
                <a:extLst>
                  <a:ext uri="{0D108BD9-81ED-4DB2-BD59-A6C34878D82A}">
                    <a16:rowId xmlns:a16="http://schemas.microsoft.com/office/drawing/2014/main" val="2813613374"/>
                  </a:ext>
                </a:extLst>
              </a:tr>
              <a:tr h="185420">
                <a:tc>
                  <a:txBody>
                    <a:bodyPr/>
                    <a:lstStyle/>
                    <a:p>
                      <a:r>
                        <a:rPr lang="en-US" dirty="0"/>
                        <a:t>Author Twitter</a:t>
                      </a:r>
                    </a:p>
                  </a:txBody>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dirty="0"/>
                        <a:t>Short Text</a:t>
                      </a:r>
                    </a:p>
                  </a:txBody>
                  <a:tcPr/>
                </a:tc>
                <a:extLst>
                  <a:ext uri="{0D108BD9-81ED-4DB2-BD59-A6C34878D82A}">
                    <a16:rowId xmlns:a16="http://schemas.microsoft.com/office/drawing/2014/main" val="537728275"/>
                  </a:ext>
                </a:extLst>
              </a:tr>
            </a:tbl>
          </a:graphicData>
        </a:graphic>
      </p:graphicFrame>
      <p:graphicFrame>
        <p:nvGraphicFramePr>
          <p:cNvPr id="9" name="Table 4">
            <a:extLst>
              <a:ext uri="{FF2B5EF4-FFF2-40B4-BE49-F238E27FC236}">
                <a16:creationId xmlns:a16="http://schemas.microsoft.com/office/drawing/2014/main" id="{0A45043B-9020-46F9-9502-C204E23F2372}"/>
              </a:ext>
            </a:extLst>
          </p:cNvPr>
          <p:cNvGraphicFramePr>
            <a:graphicFrameLocks noGrp="1"/>
          </p:cNvGraphicFramePr>
          <p:nvPr>
            <p:extLst>
              <p:ext uri="{D42A27DB-BD31-4B8C-83A1-F6EECF244321}">
                <p14:modId xmlns:p14="http://schemas.microsoft.com/office/powerpoint/2010/main" val="4001018938"/>
              </p:ext>
            </p:extLst>
          </p:nvPr>
        </p:nvGraphicFramePr>
        <p:xfrm>
          <a:off x="6740160" y="3003716"/>
          <a:ext cx="5187930" cy="1461772"/>
        </p:xfrm>
        <a:graphic>
          <a:graphicData uri="http://schemas.openxmlformats.org/drawingml/2006/table">
            <a:tbl>
              <a:tblPr firstRow="1" bandRow="1">
                <a:tableStyleId>{69CF1AB2-1976-4502-BF36-3FF5EA218861}</a:tableStyleId>
              </a:tblPr>
              <a:tblGrid>
                <a:gridCol w="1918741">
                  <a:extLst>
                    <a:ext uri="{9D8B030D-6E8A-4147-A177-3AD203B41FA5}">
                      <a16:colId xmlns:a16="http://schemas.microsoft.com/office/drawing/2014/main" val="3589428068"/>
                    </a:ext>
                  </a:extLst>
                </a:gridCol>
                <a:gridCol w="3269189">
                  <a:extLst>
                    <a:ext uri="{9D8B030D-6E8A-4147-A177-3AD203B41FA5}">
                      <a16:colId xmlns:a16="http://schemas.microsoft.com/office/drawing/2014/main" val="623332059"/>
                    </a:ext>
                  </a:extLst>
                </a:gridCol>
              </a:tblGrid>
              <a:tr h="156785">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282801">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282801">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36391">
                <a:tc>
                  <a:txBody>
                    <a:bodyPr/>
                    <a:lstStyle/>
                    <a:p>
                      <a:r>
                        <a:rPr lang="en-US" dirty="0"/>
                        <a:t>Author</a:t>
                      </a:r>
                    </a:p>
                  </a:txBody>
                  <a:tcPr/>
                </a:tc>
                <a:tc>
                  <a:txBody>
                    <a:bodyPr/>
                    <a:lstStyle/>
                    <a:p>
                      <a:r>
                        <a:rPr lang="en-US" dirty="0"/>
                        <a:t>Related Data (Author Module)</a:t>
                      </a:r>
                    </a:p>
                  </a:txBody>
                  <a:tcPr/>
                </a:tc>
                <a:extLst>
                  <a:ext uri="{0D108BD9-81ED-4DB2-BD59-A6C34878D82A}">
                    <a16:rowId xmlns:a16="http://schemas.microsoft.com/office/drawing/2014/main" val="2125488759"/>
                  </a:ext>
                </a:extLst>
              </a:tr>
            </a:tbl>
          </a:graphicData>
        </a:graphic>
      </p:graphicFrame>
      <p:cxnSp>
        <p:nvCxnSpPr>
          <p:cNvPr id="13" name="Straight Connector 12">
            <a:extLst>
              <a:ext uri="{FF2B5EF4-FFF2-40B4-BE49-F238E27FC236}">
                <a16:creationId xmlns:a16="http://schemas.microsoft.com/office/drawing/2014/main" id="{CC7AFB2E-58E9-4E33-AEE2-ACBABFE1E1A5}"/>
              </a:ext>
            </a:extLst>
          </p:cNvPr>
          <p:cNvCxnSpPr/>
          <p:nvPr/>
        </p:nvCxnSpPr>
        <p:spPr bwMode="auto">
          <a:xfrm>
            <a:off x="386670" y="4004110"/>
            <a:ext cx="5159591"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9D924694-B3D9-4E5A-A3E3-D81029C3AB5D}"/>
              </a:ext>
            </a:extLst>
          </p:cNvPr>
          <p:cNvCxnSpPr/>
          <p:nvPr/>
        </p:nvCxnSpPr>
        <p:spPr bwMode="auto">
          <a:xfrm flipH="1">
            <a:off x="351948" y="4004110"/>
            <a:ext cx="5194313"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sp>
        <p:nvSpPr>
          <p:cNvPr id="24" name="Arrow: Right 23">
            <a:extLst>
              <a:ext uri="{FF2B5EF4-FFF2-40B4-BE49-F238E27FC236}">
                <a16:creationId xmlns:a16="http://schemas.microsoft.com/office/drawing/2014/main" id="{F0413A86-F300-4776-ADE2-81F425E4B666}"/>
              </a:ext>
            </a:extLst>
          </p:cNvPr>
          <p:cNvSpPr/>
          <p:nvPr/>
        </p:nvSpPr>
        <p:spPr bwMode="auto">
          <a:xfrm>
            <a:off x="5791888" y="3734602"/>
            <a:ext cx="377006" cy="539015"/>
          </a:xfrm>
          <a:prstGeom prst="rightArrow">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25" name="TextBox 24">
            <a:extLst>
              <a:ext uri="{FF2B5EF4-FFF2-40B4-BE49-F238E27FC236}">
                <a16:creationId xmlns:a16="http://schemas.microsoft.com/office/drawing/2014/main" id="{6C8BCFA1-F861-400B-AAA6-66CFC30A9053}"/>
              </a:ext>
            </a:extLst>
          </p:cNvPr>
          <p:cNvSpPr txBox="1"/>
          <p:nvPr/>
        </p:nvSpPr>
        <p:spPr bwMode="auto">
          <a:xfrm>
            <a:off x="854755" y="2320537"/>
            <a:ext cx="4177363"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Simple fields only example</a:t>
            </a:r>
          </a:p>
        </p:txBody>
      </p:sp>
      <p:sp>
        <p:nvSpPr>
          <p:cNvPr id="26" name="TextBox 25">
            <a:extLst>
              <a:ext uri="{FF2B5EF4-FFF2-40B4-BE49-F238E27FC236}">
                <a16:creationId xmlns:a16="http://schemas.microsoft.com/office/drawing/2014/main" id="{927BA165-B9FB-4823-940B-0C251F52A609}"/>
              </a:ext>
            </a:extLst>
          </p:cNvPr>
          <p:cNvSpPr txBox="1"/>
          <p:nvPr/>
        </p:nvSpPr>
        <p:spPr bwMode="auto">
          <a:xfrm>
            <a:off x="7422713" y="2353338"/>
            <a:ext cx="3368928"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Related Data example</a:t>
            </a:r>
          </a:p>
        </p:txBody>
      </p:sp>
      <p:sp>
        <p:nvSpPr>
          <p:cNvPr id="27" name="TextBox 26">
            <a:extLst>
              <a:ext uri="{FF2B5EF4-FFF2-40B4-BE49-F238E27FC236}">
                <a16:creationId xmlns:a16="http://schemas.microsoft.com/office/drawing/2014/main" id="{AB26AA85-ABDA-409B-819D-801AA9499D2A}"/>
              </a:ext>
            </a:extLst>
          </p:cNvPr>
          <p:cNvSpPr txBox="1"/>
          <p:nvPr/>
        </p:nvSpPr>
        <p:spPr bwMode="auto">
          <a:xfrm>
            <a:off x="6270859" y="4615314"/>
            <a:ext cx="6126532" cy="13860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t>‘Author’ module carries Name, Avatar and Short text. Author avatar can be changed once, and change will apply everywhere this author is displayed.</a:t>
            </a:r>
          </a:p>
        </p:txBody>
      </p:sp>
    </p:spTree>
    <p:extLst>
      <p:ext uri="{BB962C8B-B14F-4D97-AF65-F5344CB8AC3E}">
        <p14:creationId xmlns:p14="http://schemas.microsoft.com/office/powerpoint/2010/main" val="22731155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 2/2</a:t>
            </a:r>
          </a:p>
        </p:txBody>
      </p:sp>
      <p:sp>
        <p:nvSpPr>
          <p:cNvPr id="3" name="Content Placeholder 2"/>
          <p:cNvSpPr>
            <a:spLocks noGrp="1"/>
          </p:cNvSpPr>
          <p:nvPr>
            <p:ph idx="1"/>
          </p:nvPr>
        </p:nvSpPr>
        <p:spPr>
          <a:xfrm>
            <a:off x="389467" y="1200154"/>
            <a:ext cx="11582401" cy="5172075"/>
          </a:xfrm>
        </p:spPr>
        <p:txBody>
          <a:bodyPr/>
          <a:lstStyle/>
          <a:p>
            <a:r>
              <a:rPr lang="en-US" sz="2800" dirty="0"/>
              <a:t>Custom fields - backend users experience </a:t>
            </a:r>
          </a:p>
          <a:p>
            <a:pPr lvl="1"/>
            <a:r>
              <a:rPr lang="en-US" sz="2400" dirty="0"/>
              <a:t>Backend labels &amp; texts </a:t>
            </a:r>
          </a:p>
          <a:p>
            <a:pPr lvl="1"/>
            <a:r>
              <a:rPr lang="en-US" sz="2400" dirty="0"/>
              <a:t>Predefined values</a:t>
            </a:r>
          </a:p>
          <a:p>
            <a:pPr lvl="1"/>
            <a:r>
              <a:rPr lang="en-US" sz="2400" dirty="0"/>
              <a:t>Limitations</a:t>
            </a:r>
          </a:p>
        </p:txBody>
      </p:sp>
      <p:sp>
        <p:nvSpPr>
          <p:cNvPr id="4" name="TextBox 3">
            <a:extLst>
              <a:ext uri="{FF2B5EF4-FFF2-40B4-BE49-F238E27FC236}">
                <a16:creationId xmlns:a16="http://schemas.microsoft.com/office/drawing/2014/main" id="{E9870B1B-713B-4C3D-9F26-CE5F6084EA44}"/>
              </a:ext>
            </a:extLst>
          </p:cNvPr>
          <p:cNvSpPr txBox="1"/>
          <p:nvPr/>
        </p:nvSpPr>
        <p:spPr>
          <a:xfrm>
            <a:off x="2371624" y="4677208"/>
            <a:ext cx="8211543" cy="156966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b="0" i="0" u="none" strike="noStrike" kern="1200" cap="none" spc="0" normalizeH="0" baseline="0" noProof="0" dirty="0">
                <a:ln>
                  <a:noFill/>
                </a:ln>
                <a:solidFill>
                  <a:srgbClr val="373A3E"/>
                </a:solidFill>
                <a:effectLst/>
                <a:uLnTx/>
                <a:uFillTx/>
                <a:latin typeface="Arial" charset="0"/>
                <a:ea typeface="+mn-ea"/>
                <a:cs typeface="+mn-cs"/>
              </a:rPr>
              <a:t>Have content editors </a:t>
            </a:r>
            <a:r>
              <a:rPr lang="en-US" i="0" dirty="0">
                <a:solidFill>
                  <a:srgbClr val="373A3E"/>
                </a:solidFill>
              </a:rPr>
              <a:t>off all expertise levels </a:t>
            </a:r>
            <a:r>
              <a:rPr kumimoji="0" lang="en-US" b="0" i="0" u="none" strike="noStrike" kern="1200" cap="none" spc="0" normalizeH="0" baseline="0" noProof="0" dirty="0">
                <a:ln>
                  <a:noFill/>
                </a:ln>
                <a:solidFill>
                  <a:srgbClr val="373A3E"/>
                </a:solidFill>
                <a:effectLst/>
                <a:uLnTx/>
                <a:uFillTx/>
                <a:latin typeface="Arial" charset="0"/>
                <a:ea typeface="+mn-ea"/>
                <a:cs typeface="+mn-cs"/>
              </a:rPr>
              <a:t>in mind when creating custom fields.</a:t>
            </a:r>
            <a:br>
              <a:rPr kumimoji="0" lang="en-US" b="0" i="0" u="none" strike="noStrike" kern="1200" cap="none" spc="0" normalizeH="0" baseline="0" noProof="0" dirty="0">
                <a:ln>
                  <a:noFill/>
                </a:ln>
                <a:solidFill>
                  <a:srgbClr val="373A3E"/>
                </a:solidFill>
                <a:effectLst/>
                <a:uLnTx/>
                <a:uFillTx/>
                <a:latin typeface="Arial" charset="0"/>
                <a:ea typeface="+mn-ea"/>
                <a:cs typeface="+mn-cs"/>
              </a:rPr>
            </a:br>
            <a:r>
              <a:rPr kumimoji="0" lang="en-US" b="0" i="0" u="none" strike="noStrike" kern="1200" cap="none" spc="0" normalizeH="0" baseline="0" noProof="0" dirty="0">
                <a:ln>
                  <a:noFill/>
                </a:ln>
                <a:solidFill>
                  <a:srgbClr val="373A3E"/>
                </a:solidFill>
                <a:effectLst/>
                <a:uLnTx/>
                <a:uFillTx/>
                <a:latin typeface="Arial" charset="0"/>
                <a:ea typeface="+mn-ea"/>
                <a:cs typeface="+mn-cs"/>
              </a:rPr>
              <a:t>Do proper explanations, give examples in labels &amp; predefined values.</a:t>
            </a:r>
          </a:p>
        </p:txBody>
      </p:sp>
      <p:pic>
        <p:nvPicPr>
          <p:cNvPr id="5" name="Картина 3">
            <a:extLst>
              <a:ext uri="{FF2B5EF4-FFF2-40B4-BE49-F238E27FC236}">
                <a16:creationId xmlns:a16="http://schemas.microsoft.com/office/drawing/2014/main" id="{B6210DAE-920A-43A8-8BC3-964661759BD1}"/>
              </a:ext>
            </a:extLst>
          </p:cNvPr>
          <p:cNvPicPr>
            <a:picLocks noChangeAspect="1"/>
          </p:cNvPicPr>
          <p:nvPr/>
        </p:nvPicPr>
        <p:blipFill>
          <a:blip r:embed="rId3"/>
          <a:stretch>
            <a:fillRect/>
          </a:stretch>
        </p:blipFill>
        <p:spPr>
          <a:xfrm>
            <a:off x="1059425" y="5108095"/>
            <a:ext cx="895212" cy="954107"/>
          </a:xfrm>
          <a:prstGeom prst="rect">
            <a:avLst/>
          </a:prstGeom>
        </p:spPr>
      </p:pic>
      <p:pic>
        <p:nvPicPr>
          <p:cNvPr id="6" name="Picture 5">
            <a:extLst>
              <a:ext uri="{FF2B5EF4-FFF2-40B4-BE49-F238E27FC236}">
                <a16:creationId xmlns:a16="http://schemas.microsoft.com/office/drawing/2014/main" id="{EEDB9308-25ED-485E-85E1-1921F425E450}"/>
              </a:ext>
            </a:extLst>
          </p:cNvPr>
          <p:cNvPicPr>
            <a:picLocks noChangeAspect="1"/>
          </p:cNvPicPr>
          <p:nvPr/>
        </p:nvPicPr>
        <p:blipFill>
          <a:blip r:embed="rId4"/>
          <a:stretch>
            <a:fillRect/>
          </a:stretch>
        </p:blipFill>
        <p:spPr>
          <a:xfrm>
            <a:off x="5484979" y="2789358"/>
            <a:ext cx="5084484" cy="1641024"/>
          </a:xfrm>
          <a:prstGeom prst="rect">
            <a:avLst/>
          </a:prstGeom>
        </p:spPr>
      </p:pic>
      <p:sp>
        <p:nvSpPr>
          <p:cNvPr id="7" name="Rectangle 6">
            <a:extLst>
              <a:ext uri="{FF2B5EF4-FFF2-40B4-BE49-F238E27FC236}">
                <a16:creationId xmlns:a16="http://schemas.microsoft.com/office/drawing/2014/main" id="{4F976667-CF1B-40B0-ABD6-6AD3A42BB999}"/>
              </a:ext>
            </a:extLst>
          </p:cNvPr>
          <p:cNvSpPr/>
          <p:nvPr/>
        </p:nvSpPr>
        <p:spPr bwMode="auto">
          <a:xfrm>
            <a:off x="5498683" y="2789358"/>
            <a:ext cx="5084484" cy="1641965"/>
          </a:xfrm>
          <a:prstGeom prst="rect">
            <a:avLst/>
          </a:prstGeom>
          <a:noFill/>
          <a:ln w="285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117983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Custom Fields for Build-In content modules. </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32196844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B667E0-5222-204F-EF8B-B3AF4D387AA4}"/>
              </a:ext>
            </a:extLst>
          </p:cNvPr>
          <p:cNvPicPr>
            <a:picLocks noChangeAspect="1"/>
          </p:cNvPicPr>
          <p:nvPr/>
        </p:nvPicPr>
        <p:blipFill>
          <a:blip r:embed="rId3"/>
          <a:stretch>
            <a:fillRect/>
          </a:stretch>
        </p:blipFill>
        <p:spPr>
          <a:xfrm>
            <a:off x="464457" y="1230109"/>
            <a:ext cx="11292114" cy="4230204"/>
          </a:xfrm>
          <a:prstGeom prst="rect">
            <a:avLst/>
          </a:prstGeom>
          <a:ln w="38100">
            <a:solidFill>
              <a:schemeClr val="accent1"/>
            </a:solidFill>
            <a:prstDash val="dash"/>
          </a:ln>
        </p:spPr>
      </p:pic>
      <p:cxnSp>
        <p:nvCxnSpPr>
          <p:cNvPr id="12" name="Straight Arrow Connector 11">
            <a:extLst>
              <a:ext uri="{FF2B5EF4-FFF2-40B4-BE49-F238E27FC236}">
                <a16:creationId xmlns:a16="http://schemas.microsoft.com/office/drawing/2014/main" id="{807CC6FC-FC9F-77AE-9DB5-49E6F2361E46}"/>
              </a:ext>
            </a:extLst>
          </p:cNvPr>
          <p:cNvCxnSpPr/>
          <p:nvPr/>
        </p:nvCxnSpPr>
        <p:spPr bwMode="auto">
          <a:xfrm>
            <a:off x="8708571" y="1328057"/>
            <a:ext cx="522515" cy="689429"/>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3" name="TextBox 12">
            <a:extLst>
              <a:ext uri="{FF2B5EF4-FFF2-40B4-BE49-F238E27FC236}">
                <a16:creationId xmlns:a16="http://schemas.microsoft.com/office/drawing/2014/main" id="{5743E7CD-17C0-0C8F-4C33-22ECA10FBA27}"/>
              </a:ext>
            </a:extLst>
          </p:cNvPr>
          <p:cNvSpPr txBox="1"/>
          <p:nvPr/>
        </p:nvSpPr>
        <p:spPr bwMode="auto">
          <a:xfrm>
            <a:off x="6335485" y="405283"/>
            <a:ext cx="3410858" cy="99240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Used to Open Settings Window on Right </a:t>
            </a:r>
            <a:endParaRPr lang="en-IN" i="0" dirty="0"/>
          </a:p>
        </p:txBody>
      </p:sp>
      <p:cxnSp>
        <p:nvCxnSpPr>
          <p:cNvPr id="15" name="Straight Arrow Connector 14">
            <a:extLst>
              <a:ext uri="{FF2B5EF4-FFF2-40B4-BE49-F238E27FC236}">
                <a16:creationId xmlns:a16="http://schemas.microsoft.com/office/drawing/2014/main" id="{4D811647-F1C3-74A8-0A00-504823481DE2}"/>
              </a:ext>
            </a:extLst>
          </p:cNvPr>
          <p:cNvCxnSpPr>
            <a:cxnSpLocks/>
          </p:cNvCxnSpPr>
          <p:nvPr/>
        </p:nvCxnSpPr>
        <p:spPr bwMode="auto">
          <a:xfrm flipV="1">
            <a:off x="9231086" y="2750457"/>
            <a:ext cx="827314" cy="1059543"/>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7" name="TextBox 16">
            <a:extLst>
              <a:ext uri="{FF2B5EF4-FFF2-40B4-BE49-F238E27FC236}">
                <a16:creationId xmlns:a16="http://schemas.microsoft.com/office/drawing/2014/main" id="{6C5B449F-C9CB-2065-98E9-ED37CA0959D1}"/>
              </a:ext>
            </a:extLst>
          </p:cNvPr>
          <p:cNvSpPr txBox="1"/>
          <p:nvPr/>
        </p:nvSpPr>
        <p:spPr bwMode="auto">
          <a:xfrm>
            <a:off x="6741885" y="3947886"/>
            <a:ext cx="3410858" cy="99240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Used to open Custom Fields List</a:t>
            </a:r>
            <a:endParaRPr lang="en-IN" i="0" dirty="0"/>
          </a:p>
        </p:txBody>
      </p:sp>
    </p:spTree>
    <p:extLst>
      <p:ext uri="{BB962C8B-B14F-4D97-AF65-F5344CB8AC3E}">
        <p14:creationId xmlns:p14="http://schemas.microsoft.com/office/powerpoint/2010/main" val="2734205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C890D-0430-93D5-D6F4-67A87862BE2D}"/>
              </a:ext>
            </a:extLst>
          </p:cNvPr>
          <p:cNvPicPr>
            <a:picLocks noChangeAspect="1"/>
          </p:cNvPicPr>
          <p:nvPr/>
        </p:nvPicPr>
        <p:blipFill>
          <a:blip r:embed="rId3"/>
          <a:stretch>
            <a:fillRect/>
          </a:stretch>
        </p:blipFill>
        <p:spPr>
          <a:xfrm>
            <a:off x="2760499" y="227539"/>
            <a:ext cx="6363027" cy="5982007"/>
          </a:xfrm>
          <a:prstGeom prst="rect">
            <a:avLst/>
          </a:prstGeom>
          <a:ln w="38100">
            <a:solidFill>
              <a:schemeClr val="accent1"/>
            </a:solidFill>
            <a:prstDash val="dash"/>
          </a:ln>
        </p:spPr>
      </p:pic>
      <p:cxnSp>
        <p:nvCxnSpPr>
          <p:cNvPr id="5" name="Straight Arrow Connector 4">
            <a:extLst>
              <a:ext uri="{FF2B5EF4-FFF2-40B4-BE49-F238E27FC236}">
                <a16:creationId xmlns:a16="http://schemas.microsoft.com/office/drawing/2014/main" id="{DF87E503-87B4-C420-11A4-5D8B57C1AE48}"/>
              </a:ext>
            </a:extLst>
          </p:cNvPr>
          <p:cNvCxnSpPr/>
          <p:nvPr/>
        </p:nvCxnSpPr>
        <p:spPr bwMode="auto">
          <a:xfrm>
            <a:off x="1821543" y="4339771"/>
            <a:ext cx="1640114"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6" name="Callout: Bent Line 5">
            <a:extLst>
              <a:ext uri="{FF2B5EF4-FFF2-40B4-BE49-F238E27FC236}">
                <a16:creationId xmlns:a16="http://schemas.microsoft.com/office/drawing/2014/main" id="{080ED0C0-036A-D23D-FB9B-6A182928A592}"/>
              </a:ext>
            </a:extLst>
          </p:cNvPr>
          <p:cNvSpPr/>
          <p:nvPr/>
        </p:nvSpPr>
        <p:spPr bwMode="auto">
          <a:xfrm>
            <a:off x="3098800" y="2931885"/>
            <a:ext cx="3868057" cy="1045029"/>
          </a:xfrm>
          <a:prstGeom prst="borderCallout2">
            <a:avLst>
              <a:gd name="adj1" fmla="val 49207"/>
              <a:gd name="adj2" fmla="val -837"/>
              <a:gd name="adj3" fmla="val 50222"/>
              <a:gd name="adj4" fmla="val -14115"/>
              <a:gd name="adj5" fmla="val -2728"/>
              <a:gd name="adj6" fmla="val -28645"/>
            </a:avLst>
          </a:prstGeom>
          <a:noFill/>
          <a:ln w="38100" cap="flat" cmpd="sng" algn="ctr">
            <a:solidFill>
              <a:srgbClr val="54D3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19EF2A4F-9A08-2C0E-E994-ECFC213B5C37}"/>
              </a:ext>
            </a:extLst>
          </p:cNvPr>
          <p:cNvSpPr txBox="1"/>
          <p:nvPr/>
        </p:nvSpPr>
        <p:spPr bwMode="auto">
          <a:xfrm>
            <a:off x="326571" y="2002974"/>
            <a:ext cx="2148115" cy="85633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List of Custom Fields added </a:t>
            </a:r>
            <a:endParaRPr lang="en-IN" i="0" dirty="0"/>
          </a:p>
        </p:txBody>
      </p:sp>
    </p:spTree>
    <p:extLst>
      <p:ext uri="{BB962C8B-B14F-4D97-AF65-F5344CB8AC3E}">
        <p14:creationId xmlns:p14="http://schemas.microsoft.com/office/powerpoint/2010/main" val="3637000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Setup Requirements</a:t>
            </a:r>
          </a:p>
        </p:txBody>
      </p:sp>
      <p:sp>
        <p:nvSpPr>
          <p:cNvPr id="3" name="Content Placeholder 2"/>
          <p:cNvSpPr>
            <a:spLocks noGrp="1"/>
          </p:cNvSpPr>
          <p:nvPr>
            <p:ph idx="1"/>
          </p:nvPr>
        </p:nvSpPr>
        <p:spPr/>
        <p:txBody>
          <a:bodyPr/>
          <a:lstStyle/>
          <a:p>
            <a:pPr marL="0" indent="0">
              <a:buNone/>
            </a:pPr>
            <a:r>
              <a:rPr lang="en-US" dirty="0"/>
              <a:t>Check that your exercise environment is set up correctly:</a:t>
            </a:r>
          </a:p>
          <a:p>
            <a:pPr marL="0" indent="0">
              <a:buNone/>
            </a:pPr>
            <a:endParaRPr lang="en-US" dirty="0"/>
          </a:p>
          <a:p>
            <a:r>
              <a:rPr lang="en-US" dirty="0"/>
              <a:t>Do you have the required software installed on your computer?</a:t>
            </a:r>
          </a:p>
          <a:p>
            <a:pPr lvl="1"/>
            <a:r>
              <a:rPr lang="en-US" dirty="0"/>
              <a:t>Windows 10 or Windows Server </a:t>
            </a:r>
          </a:p>
          <a:p>
            <a:pPr lvl="1"/>
            <a:r>
              <a:rPr lang="en-US" dirty="0"/>
              <a:t>Microsoft Visual Studio 2022</a:t>
            </a:r>
          </a:p>
          <a:p>
            <a:pPr lvl="1"/>
            <a:r>
              <a:rPr lang="en-US" dirty="0"/>
              <a:t>.NET Core 6.0 </a:t>
            </a:r>
          </a:p>
          <a:p>
            <a:pPr lvl="1"/>
            <a:r>
              <a:rPr lang="en-US" dirty="0"/>
              <a:t>Latest Official Sitefinity Project Manager 14.2 or higher.</a:t>
            </a:r>
          </a:p>
          <a:p>
            <a:pPr lvl="1"/>
            <a:r>
              <a:rPr lang="en-US" dirty="0"/>
              <a:t>Microsoft SQL Server or Microsoft SQL Server Express</a:t>
            </a:r>
            <a:br>
              <a:rPr lang="en-US" dirty="0"/>
            </a:br>
            <a:endParaRPr lang="en-US" dirty="0"/>
          </a:p>
          <a:p>
            <a:pPr marL="0" indent="0">
              <a:buNone/>
            </a:pPr>
            <a:br>
              <a:rPr lang="en-US" dirty="0"/>
            </a:b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449758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56721" y="2205588"/>
            <a:ext cx="7959068" cy="2446824"/>
          </a:xfrm>
          <a:prstGeom prst="rect">
            <a:avLst/>
          </a:prstGeom>
        </p:spPr>
        <p:txBody>
          <a:bodyPr wrap="square">
            <a:spAutoFit/>
          </a:bodyPr>
          <a:lstStyle/>
          <a:p>
            <a:pPr algn="l"/>
            <a:r>
              <a:rPr lang="en-US" sz="3600" b="1" i="0" dirty="0">
                <a:solidFill>
                  <a:srgbClr val="55D400"/>
                </a:solidFill>
              </a:rPr>
              <a:t>Exercise:</a:t>
            </a:r>
            <a:r>
              <a:rPr lang="en-US" sz="3600" b="1" i="0" dirty="0"/>
              <a:t> Extend the News module.</a:t>
            </a:r>
          </a:p>
          <a:p>
            <a:pPr marL="914400" lvl="1" indent="-457200" algn="l">
              <a:buFont typeface="Arial" panose="020B0604020202020204" pitchFamily="34" charset="0"/>
              <a:buChar char="•"/>
            </a:pPr>
            <a:r>
              <a:rPr lang="en-US" sz="2600" b="1" i="0" dirty="0"/>
              <a:t>Add ‘Recap’ long text field.</a:t>
            </a:r>
          </a:p>
          <a:p>
            <a:pPr marL="914400" lvl="1" indent="-457200" algn="l">
              <a:buFont typeface="Arial" panose="020B0604020202020204" pitchFamily="34" charset="0"/>
              <a:buChar char="•"/>
            </a:pPr>
            <a:r>
              <a:rPr lang="en-US" sz="2600" b="1" i="0" dirty="0"/>
              <a:t>Add ‘Banner’ image.</a:t>
            </a:r>
          </a:p>
          <a:p>
            <a:pPr marL="914400" lvl="1" indent="-457200" algn="l">
              <a:buFont typeface="Arial" panose="020B0604020202020204" pitchFamily="34" charset="0"/>
              <a:buChar char="•"/>
            </a:pPr>
            <a:r>
              <a:rPr lang="en-US" sz="2600" b="1" i="0" dirty="0"/>
              <a:t>Add ‘Further Readings’ related documents.</a:t>
            </a:r>
          </a:p>
        </p:txBody>
      </p:sp>
    </p:spTree>
    <p:extLst>
      <p:ext uri="{BB962C8B-B14F-4D97-AF65-F5344CB8AC3E}">
        <p14:creationId xmlns:p14="http://schemas.microsoft.com/office/powerpoint/2010/main" val="29391997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2800" dirty="0"/>
              <a:t>Use classifications to organize content items, such as news, events, images and all kind of custom or build-in modules.</a:t>
            </a:r>
          </a:p>
        </p:txBody>
      </p:sp>
      <p:pic>
        <p:nvPicPr>
          <p:cNvPr id="5" name="Picture 4">
            <a:extLst>
              <a:ext uri="{FF2B5EF4-FFF2-40B4-BE49-F238E27FC236}">
                <a16:creationId xmlns:a16="http://schemas.microsoft.com/office/drawing/2014/main" id="{D479853C-7185-414A-9570-98EF5318B616}"/>
              </a:ext>
            </a:extLst>
          </p:cNvPr>
          <p:cNvPicPr>
            <a:picLocks noChangeAspect="1"/>
          </p:cNvPicPr>
          <p:nvPr/>
        </p:nvPicPr>
        <p:blipFill>
          <a:blip r:embed="rId3"/>
          <a:stretch>
            <a:fillRect/>
          </a:stretch>
        </p:blipFill>
        <p:spPr>
          <a:xfrm>
            <a:off x="3590885" y="2894344"/>
            <a:ext cx="5179563" cy="3475294"/>
          </a:xfrm>
          <a:prstGeom prst="rect">
            <a:avLst/>
          </a:prstGeom>
        </p:spPr>
      </p:pic>
    </p:spTree>
    <p:extLst>
      <p:ext uri="{BB962C8B-B14F-4D97-AF65-F5344CB8AC3E}">
        <p14:creationId xmlns:p14="http://schemas.microsoft.com/office/powerpoint/2010/main" val="609755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3200" dirty="0"/>
              <a:t>Build-In</a:t>
            </a:r>
          </a:p>
          <a:p>
            <a:pPr lvl="1"/>
            <a:r>
              <a:rPr lang="en-US" sz="2800" dirty="0"/>
              <a:t>Tags – build-in flat taxonomy</a:t>
            </a:r>
            <a:endParaRPr lang="en-US" sz="3200" dirty="0"/>
          </a:p>
          <a:p>
            <a:pPr lvl="1"/>
            <a:r>
              <a:rPr lang="en-US" sz="2800" dirty="0"/>
              <a:t>Category – build-in hierarchical taxonomy</a:t>
            </a:r>
            <a:endParaRPr lang="bg-BG" sz="2800" dirty="0"/>
          </a:p>
          <a:p>
            <a:pPr marL="456926" lvl="1" indent="0">
              <a:buNone/>
            </a:pPr>
            <a:endParaRPr lang="en-US" sz="2800" dirty="0"/>
          </a:p>
          <a:p>
            <a:r>
              <a:rPr lang="en-US" sz="3200" dirty="0"/>
              <a:t>Custom taxonomy </a:t>
            </a:r>
          </a:p>
          <a:p>
            <a:pPr marL="456926" lvl="1" indent="0">
              <a:buNone/>
            </a:pPr>
            <a:endParaRPr lang="en-US" sz="2800" dirty="0"/>
          </a:p>
        </p:txBody>
      </p:sp>
      <p:pic>
        <p:nvPicPr>
          <p:cNvPr id="4" name="Picture 3">
            <a:extLst>
              <a:ext uri="{FF2B5EF4-FFF2-40B4-BE49-F238E27FC236}">
                <a16:creationId xmlns:a16="http://schemas.microsoft.com/office/drawing/2014/main" id="{8E26BE64-9CB8-44E3-AF9E-F77FA342EBAE}"/>
              </a:ext>
            </a:extLst>
          </p:cNvPr>
          <p:cNvPicPr>
            <a:picLocks noChangeAspect="1"/>
          </p:cNvPicPr>
          <p:nvPr/>
        </p:nvPicPr>
        <p:blipFill>
          <a:blip r:embed="rId3"/>
          <a:stretch>
            <a:fillRect/>
          </a:stretch>
        </p:blipFill>
        <p:spPr>
          <a:xfrm>
            <a:off x="257007" y="4399141"/>
            <a:ext cx="11847320" cy="1427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32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a:t>
            </a:r>
          </a:p>
        </p:txBody>
      </p:sp>
      <p:sp>
        <p:nvSpPr>
          <p:cNvPr id="3" name="Content Placeholder 2"/>
          <p:cNvSpPr>
            <a:spLocks noGrp="1"/>
          </p:cNvSpPr>
          <p:nvPr>
            <p:ph idx="1"/>
          </p:nvPr>
        </p:nvSpPr>
        <p:spPr>
          <a:xfrm>
            <a:off x="1214311" y="1321015"/>
            <a:ext cx="3908230" cy="5172075"/>
          </a:xfrm>
        </p:spPr>
        <p:txBody>
          <a:bodyPr/>
          <a:lstStyle/>
          <a:p>
            <a:pPr marL="0" indent="0">
              <a:buNone/>
            </a:pPr>
            <a:r>
              <a:rPr lang="en-US" sz="2800" dirty="0"/>
              <a:t>Flat taxonomy</a:t>
            </a:r>
          </a:p>
          <a:p>
            <a:pPr lvl="1"/>
            <a:r>
              <a:rPr lang="en-US" sz="2400" dirty="0"/>
              <a:t>Finance</a:t>
            </a:r>
          </a:p>
          <a:p>
            <a:pPr lvl="1"/>
            <a:r>
              <a:rPr lang="en-US" sz="2400" dirty="0"/>
              <a:t>Economics </a:t>
            </a:r>
          </a:p>
          <a:p>
            <a:pPr lvl="1"/>
            <a:r>
              <a:rPr lang="en-US" sz="2400" dirty="0"/>
              <a:t>Politics</a:t>
            </a:r>
          </a:p>
          <a:p>
            <a:pPr lvl="1"/>
            <a:r>
              <a:rPr lang="en-US" sz="2400" dirty="0"/>
              <a:t>Entertainment </a:t>
            </a:r>
          </a:p>
          <a:p>
            <a:pPr lvl="1"/>
            <a:r>
              <a:rPr lang="en-US" sz="2400" dirty="0"/>
              <a:t>Healthcare</a:t>
            </a:r>
          </a:p>
          <a:p>
            <a:pPr lvl="1"/>
            <a:r>
              <a:rPr lang="en-US" sz="2400" dirty="0"/>
              <a:t>Technology</a:t>
            </a:r>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7579638" y="1321015"/>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r>
              <a:rPr lang="en-US" sz="2800" i="0" dirty="0"/>
              <a:t>Hierarchical Taxonomy</a:t>
            </a:r>
          </a:p>
          <a:p>
            <a:pPr lvl="1">
              <a:buSzTx/>
            </a:pPr>
            <a:r>
              <a:rPr lang="en-US" sz="2400" i="0" dirty="0"/>
              <a:t>Business</a:t>
            </a:r>
          </a:p>
          <a:p>
            <a:pPr lvl="2">
              <a:buSzTx/>
            </a:pPr>
            <a:r>
              <a:rPr lang="en-US" sz="2400" i="0" dirty="0"/>
              <a:t>Banking</a:t>
            </a:r>
          </a:p>
          <a:p>
            <a:pPr lvl="2">
              <a:buSzTx/>
            </a:pPr>
            <a:r>
              <a:rPr lang="en-US" sz="2400" i="0" dirty="0"/>
              <a:t>Tech</a:t>
            </a:r>
          </a:p>
          <a:p>
            <a:pPr lvl="2">
              <a:buSzTx/>
            </a:pPr>
            <a:r>
              <a:rPr lang="en-US" sz="2400" i="0" dirty="0"/>
              <a:t>Transport</a:t>
            </a:r>
          </a:p>
          <a:p>
            <a:pPr lvl="1">
              <a:buSzTx/>
            </a:pPr>
            <a:r>
              <a:rPr lang="en-US" sz="2400" i="0" dirty="0"/>
              <a:t>Entertainment</a:t>
            </a:r>
          </a:p>
          <a:p>
            <a:pPr lvl="2">
              <a:buSzTx/>
            </a:pPr>
            <a:r>
              <a:rPr lang="en-US" sz="2400" i="0" dirty="0"/>
              <a:t>Hollywood</a:t>
            </a:r>
          </a:p>
          <a:p>
            <a:pPr lvl="2">
              <a:buSzTx/>
            </a:pPr>
            <a:r>
              <a:rPr lang="en-US" sz="2400" i="0" dirty="0"/>
              <a:t>Sport</a:t>
            </a:r>
          </a:p>
          <a:p>
            <a:pPr lvl="3">
              <a:buSzTx/>
            </a:pPr>
            <a:r>
              <a:rPr lang="en-US" sz="2200" i="0" dirty="0"/>
              <a:t>Soccer</a:t>
            </a:r>
          </a:p>
          <a:p>
            <a:pPr lvl="3">
              <a:buSzTx/>
            </a:pPr>
            <a:r>
              <a:rPr lang="en-US" sz="2200" i="0" dirty="0"/>
              <a:t>Hockey</a:t>
            </a:r>
          </a:p>
        </p:txBody>
      </p:sp>
      <p:cxnSp>
        <p:nvCxnSpPr>
          <p:cNvPr id="8" name="Straight Connector 7">
            <a:extLst>
              <a:ext uri="{FF2B5EF4-FFF2-40B4-BE49-F238E27FC236}">
                <a16:creationId xmlns:a16="http://schemas.microsoft.com/office/drawing/2014/main" id="{E27D5A60-F8C9-4991-84E2-5A57466AFE6F}"/>
              </a:ext>
            </a:extLst>
          </p:cNvPr>
          <p:cNvCxnSpPr>
            <a:cxnSpLocks/>
          </p:cNvCxnSpPr>
          <p:nvPr/>
        </p:nvCxnSpPr>
        <p:spPr bwMode="auto">
          <a:xfrm>
            <a:off x="5941573" y="1321015"/>
            <a:ext cx="0" cy="4828576"/>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14192907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Vocabulary</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p:txBody>
          <a:bodyPr/>
          <a:lstStyle/>
          <a:p>
            <a:r>
              <a:rPr lang="en-US" b="1" dirty="0"/>
              <a:t>Taxonomy</a:t>
            </a:r>
            <a:r>
              <a:rPr lang="en-US" dirty="0"/>
              <a:t> – the whole classification</a:t>
            </a:r>
          </a:p>
          <a:p>
            <a:pPr lvl="1"/>
            <a:r>
              <a:rPr lang="en-US" dirty="0"/>
              <a:t>‘</a:t>
            </a:r>
            <a:r>
              <a:rPr lang="en-US" b="1" dirty="0">
                <a:solidFill>
                  <a:schemeClr val="accent1"/>
                </a:solidFill>
              </a:rPr>
              <a:t>Tags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Categories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Organization Type</a:t>
            </a:r>
            <a:r>
              <a:rPr lang="en-US" dirty="0"/>
              <a:t>’ is a custom flat </a:t>
            </a:r>
            <a:r>
              <a:rPr lang="en-US" b="1" dirty="0"/>
              <a:t>taxonomy</a:t>
            </a:r>
            <a:r>
              <a:rPr lang="en-US" dirty="0"/>
              <a:t>. (</a:t>
            </a:r>
            <a:r>
              <a:rPr lang="en-US" i="1" dirty="0"/>
              <a:t>Public, Private, Government, NGO</a:t>
            </a:r>
            <a:r>
              <a:rPr lang="en-US" dirty="0"/>
              <a:t>)</a:t>
            </a:r>
          </a:p>
          <a:p>
            <a:r>
              <a:rPr lang="en-US" b="1" dirty="0"/>
              <a:t>Taxon</a:t>
            </a:r>
            <a:r>
              <a:rPr lang="en-US" dirty="0"/>
              <a:t> – single Taxonomy item. </a:t>
            </a:r>
          </a:p>
          <a:p>
            <a:pPr lvl="1"/>
            <a:r>
              <a:rPr lang="en-US" dirty="0"/>
              <a:t>For example: ‘NGO’</a:t>
            </a:r>
          </a:p>
          <a:p>
            <a:r>
              <a:rPr lang="en-US" b="1" dirty="0"/>
              <a:t>Taxa</a:t>
            </a:r>
            <a:r>
              <a:rPr lang="en-US" dirty="0"/>
              <a:t> – many Taxon</a:t>
            </a:r>
          </a:p>
          <a:p>
            <a:pPr lvl="1"/>
            <a:r>
              <a:rPr lang="en-US" dirty="0"/>
              <a:t>For example: </a:t>
            </a:r>
            <a:r>
              <a:rPr lang="en-US" i="1" dirty="0"/>
              <a:t>Thriller, Horror, Drama</a:t>
            </a:r>
          </a:p>
          <a:p>
            <a:pPr marL="913852" lvl="2" indent="0">
              <a:buNone/>
            </a:pPr>
            <a:endParaRPr lang="en-US" i="1" dirty="0"/>
          </a:p>
          <a:p>
            <a:endParaRPr lang="en-US" dirty="0"/>
          </a:p>
        </p:txBody>
      </p:sp>
    </p:spTree>
    <p:extLst>
      <p:ext uri="{BB962C8B-B14F-4D97-AF65-F5344CB8AC3E}">
        <p14:creationId xmlns:p14="http://schemas.microsoft.com/office/powerpoint/2010/main" val="2255322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394021"/>
            <a:ext cx="10948387" cy="590931"/>
          </a:xfrm>
        </p:spPr>
        <p:txBody>
          <a:bodyPr/>
          <a:lstStyle/>
          <a:p>
            <a:r>
              <a:rPr lang="en-US" dirty="0"/>
              <a:t>Custom New Widget (Rest API)</a:t>
            </a:r>
            <a:endParaRPr lang="en-US" sz="1400" dirty="0">
              <a:highlight>
                <a:srgbClr val="FFFF00"/>
              </a:highlight>
            </a:endParaRPr>
          </a:p>
        </p:txBody>
      </p:sp>
      <p:pic>
        <p:nvPicPr>
          <p:cNvPr id="4" name="Picture 3">
            <a:extLst>
              <a:ext uri="{FF2B5EF4-FFF2-40B4-BE49-F238E27FC236}">
                <a16:creationId xmlns:a16="http://schemas.microsoft.com/office/drawing/2014/main" id="{DDF4C6FF-4A29-6905-F1C7-130A3CA69DEA}"/>
              </a:ext>
            </a:extLst>
          </p:cNvPr>
          <p:cNvPicPr>
            <a:picLocks noChangeAspect="1"/>
          </p:cNvPicPr>
          <p:nvPr/>
        </p:nvPicPr>
        <p:blipFill>
          <a:blip r:embed="rId3"/>
          <a:stretch>
            <a:fillRect/>
          </a:stretch>
        </p:blipFill>
        <p:spPr>
          <a:xfrm>
            <a:off x="1629688" y="912511"/>
            <a:ext cx="8174718" cy="5689304"/>
          </a:xfrm>
          <a:prstGeom prst="rect">
            <a:avLst/>
          </a:prstGeom>
          <a:ln w="38100">
            <a:solidFill>
              <a:srgbClr val="54D300"/>
            </a:solidFill>
            <a:prstDash val="dash"/>
          </a:ln>
        </p:spPr>
      </p:pic>
      <p:cxnSp>
        <p:nvCxnSpPr>
          <p:cNvPr id="8" name="Straight Arrow Connector 7">
            <a:extLst>
              <a:ext uri="{FF2B5EF4-FFF2-40B4-BE49-F238E27FC236}">
                <a16:creationId xmlns:a16="http://schemas.microsoft.com/office/drawing/2014/main" id="{8B68A6BD-EB9C-F7E0-767C-DAF0D223EDF4}"/>
              </a:ext>
            </a:extLst>
          </p:cNvPr>
          <p:cNvCxnSpPr/>
          <p:nvPr/>
        </p:nvCxnSpPr>
        <p:spPr bwMode="auto">
          <a:xfrm flipH="1">
            <a:off x="6190343" y="2278743"/>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0" name="Straight Arrow Connector 9">
            <a:extLst>
              <a:ext uri="{FF2B5EF4-FFF2-40B4-BE49-F238E27FC236}">
                <a16:creationId xmlns:a16="http://schemas.microsoft.com/office/drawing/2014/main" id="{A2228FEA-F643-811D-8DAE-770D09B19861}"/>
              </a:ext>
            </a:extLst>
          </p:cNvPr>
          <p:cNvCxnSpPr/>
          <p:nvPr/>
        </p:nvCxnSpPr>
        <p:spPr bwMode="auto">
          <a:xfrm flipH="1">
            <a:off x="5179294" y="5840260"/>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1" name="Straight Arrow Connector 10">
            <a:extLst>
              <a:ext uri="{FF2B5EF4-FFF2-40B4-BE49-F238E27FC236}">
                <a16:creationId xmlns:a16="http://schemas.microsoft.com/office/drawing/2014/main" id="{17D9E90A-5541-C3D8-C0A2-5E437C5352E7}"/>
              </a:ext>
            </a:extLst>
          </p:cNvPr>
          <p:cNvCxnSpPr/>
          <p:nvPr/>
        </p:nvCxnSpPr>
        <p:spPr bwMode="auto">
          <a:xfrm flipH="1">
            <a:off x="6190343" y="3849044"/>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3214644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3455BD-4011-6A06-D90A-62023F5E6B60}"/>
              </a:ext>
            </a:extLst>
          </p:cNvPr>
          <p:cNvPicPr>
            <a:picLocks noChangeAspect="1"/>
          </p:cNvPicPr>
          <p:nvPr/>
        </p:nvPicPr>
        <p:blipFill>
          <a:blip r:embed="rId3"/>
          <a:stretch>
            <a:fillRect/>
          </a:stretch>
        </p:blipFill>
        <p:spPr>
          <a:xfrm>
            <a:off x="1063625" y="777485"/>
            <a:ext cx="10061576" cy="5303030"/>
          </a:xfrm>
          <a:prstGeom prst="rect">
            <a:avLst/>
          </a:prstGeom>
          <a:ln w="38100">
            <a:solidFill>
              <a:srgbClr val="54D300"/>
            </a:solidFill>
            <a:prstDash val="dash"/>
          </a:ln>
        </p:spPr>
      </p:pic>
      <p:cxnSp>
        <p:nvCxnSpPr>
          <p:cNvPr id="12" name="Straight Arrow Connector 11">
            <a:extLst>
              <a:ext uri="{FF2B5EF4-FFF2-40B4-BE49-F238E27FC236}">
                <a16:creationId xmlns:a16="http://schemas.microsoft.com/office/drawing/2014/main" id="{E738A462-3756-C183-98B2-125F608D6D40}"/>
              </a:ext>
            </a:extLst>
          </p:cNvPr>
          <p:cNvCxnSpPr/>
          <p:nvPr/>
        </p:nvCxnSpPr>
        <p:spPr bwMode="auto">
          <a:xfrm flipH="1">
            <a:off x="7670800" y="1248714"/>
            <a:ext cx="674914" cy="351292"/>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3" name="Straight Arrow Connector 12">
            <a:extLst>
              <a:ext uri="{FF2B5EF4-FFF2-40B4-BE49-F238E27FC236}">
                <a16:creationId xmlns:a16="http://schemas.microsoft.com/office/drawing/2014/main" id="{D4CD4D59-D5B6-F425-4EB4-308644DF997A}"/>
              </a:ext>
            </a:extLst>
          </p:cNvPr>
          <p:cNvCxnSpPr>
            <a:cxnSpLocks/>
          </p:cNvCxnSpPr>
          <p:nvPr/>
        </p:nvCxnSpPr>
        <p:spPr bwMode="auto">
          <a:xfrm flipH="1" flipV="1">
            <a:off x="9310914" y="2344057"/>
            <a:ext cx="584200" cy="435429"/>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6" name="TextBox 15">
            <a:extLst>
              <a:ext uri="{FF2B5EF4-FFF2-40B4-BE49-F238E27FC236}">
                <a16:creationId xmlns:a16="http://schemas.microsoft.com/office/drawing/2014/main" id="{EE140014-5B24-04B0-34C4-18C62CAD6128}"/>
              </a:ext>
            </a:extLst>
          </p:cNvPr>
          <p:cNvSpPr txBox="1"/>
          <p:nvPr/>
        </p:nvSpPr>
        <p:spPr bwMode="auto">
          <a:xfrm>
            <a:off x="5638800" y="2971800"/>
            <a:ext cx="914400" cy="9144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IN" i="0" dirty="0"/>
          </a:p>
        </p:txBody>
      </p:sp>
      <p:sp>
        <p:nvSpPr>
          <p:cNvPr id="17" name="TextBox 16">
            <a:extLst>
              <a:ext uri="{FF2B5EF4-FFF2-40B4-BE49-F238E27FC236}">
                <a16:creationId xmlns:a16="http://schemas.microsoft.com/office/drawing/2014/main" id="{2192F887-7FCB-7C19-387A-80F1B6435D6C}"/>
              </a:ext>
            </a:extLst>
          </p:cNvPr>
          <p:cNvSpPr txBox="1"/>
          <p:nvPr/>
        </p:nvSpPr>
        <p:spPr bwMode="auto">
          <a:xfrm>
            <a:off x="8345715" y="928914"/>
            <a:ext cx="965200"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Title</a:t>
            </a:r>
            <a:endParaRPr lang="en-IN" i="0" dirty="0"/>
          </a:p>
        </p:txBody>
      </p:sp>
      <p:sp>
        <p:nvSpPr>
          <p:cNvPr id="18" name="TextBox 17">
            <a:extLst>
              <a:ext uri="{FF2B5EF4-FFF2-40B4-BE49-F238E27FC236}">
                <a16:creationId xmlns:a16="http://schemas.microsoft.com/office/drawing/2014/main" id="{0CD6F6B8-7D00-2908-2224-977DB0FC587B}"/>
              </a:ext>
            </a:extLst>
          </p:cNvPr>
          <p:cNvSpPr txBox="1"/>
          <p:nvPr/>
        </p:nvSpPr>
        <p:spPr bwMode="auto">
          <a:xfrm>
            <a:off x="8929913" y="2930915"/>
            <a:ext cx="1716315"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Summary</a:t>
            </a:r>
            <a:endParaRPr lang="en-IN" i="0" dirty="0"/>
          </a:p>
        </p:txBody>
      </p:sp>
      <p:cxnSp>
        <p:nvCxnSpPr>
          <p:cNvPr id="19" name="Straight Arrow Connector 18">
            <a:extLst>
              <a:ext uri="{FF2B5EF4-FFF2-40B4-BE49-F238E27FC236}">
                <a16:creationId xmlns:a16="http://schemas.microsoft.com/office/drawing/2014/main" id="{1028775E-1190-AF85-9E14-C12A107D01EF}"/>
              </a:ext>
            </a:extLst>
          </p:cNvPr>
          <p:cNvCxnSpPr>
            <a:cxnSpLocks/>
          </p:cNvCxnSpPr>
          <p:nvPr/>
        </p:nvCxnSpPr>
        <p:spPr bwMode="auto">
          <a:xfrm>
            <a:off x="3439885" y="928914"/>
            <a:ext cx="1" cy="671092"/>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21" name="TextBox 20">
            <a:extLst>
              <a:ext uri="{FF2B5EF4-FFF2-40B4-BE49-F238E27FC236}">
                <a16:creationId xmlns:a16="http://schemas.microsoft.com/office/drawing/2014/main" id="{F5AD71F2-B8B1-BE61-BC0D-B5584A06E181}"/>
              </a:ext>
            </a:extLst>
          </p:cNvPr>
          <p:cNvSpPr txBox="1"/>
          <p:nvPr/>
        </p:nvSpPr>
        <p:spPr bwMode="auto">
          <a:xfrm>
            <a:off x="1248231" y="342056"/>
            <a:ext cx="4056737"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Custom Image Field Banner</a:t>
            </a:r>
            <a:endParaRPr lang="en-IN" i="0" dirty="0"/>
          </a:p>
        </p:txBody>
      </p:sp>
    </p:spTree>
    <p:extLst>
      <p:ext uri="{BB962C8B-B14F-4D97-AF65-F5344CB8AC3E}">
        <p14:creationId xmlns:p14="http://schemas.microsoft.com/office/powerpoint/2010/main" val="2942232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368672" y="1310439"/>
            <a:ext cx="7959068" cy="5955476"/>
          </a:xfrm>
          <a:prstGeom prst="rect">
            <a:avLst/>
          </a:prstGeom>
        </p:spPr>
        <p:txBody>
          <a:bodyPr wrap="square">
            <a:spAutoFit/>
          </a:bodyPr>
          <a:lstStyle/>
          <a:p>
            <a:pPr algn="l"/>
            <a:r>
              <a:rPr lang="en-US" sz="3600" b="1" i="0" dirty="0">
                <a:solidFill>
                  <a:srgbClr val="55D400"/>
                </a:solidFill>
              </a:rPr>
              <a:t>Exercise:</a:t>
            </a:r>
            <a:r>
              <a:rPr lang="en-US" sz="3600" b="1" i="0" dirty="0"/>
              <a:t> Build-In Taxonomies.</a:t>
            </a:r>
          </a:p>
          <a:p>
            <a:pPr marL="914400" lvl="1" indent="-457200" algn="l">
              <a:buFont typeface="Arial" panose="020B0604020202020204" pitchFamily="34" charset="0"/>
              <a:buChar char="•"/>
            </a:pPr>
            <a:r>
              <a:rPr lang="en-US" sz="2600" b="1" i="0" dirty="0"/>
              <a:t>Create a few sample news items and categorize them by Business, Politics and Sport.</a:t>
            </a:r>
          </a:p>
          <a:p>
            <a:pPr marL="914400" lvl="1" indent="-457200" algn="l">
              <a:buFont typeface="Arial" panose="020B0604020202020204" pitchFamily="34" charset="0"/>
              <a:buChar char="•"/>
            </a:pPr>
            <a:r>
              <a:rPr lang="en-US" sz="2600" b="1" i="0" dirty="0"/>
              <a:t>Configure a news widget to display ‘Sport’ articles only.</a:t>
            </a:r>
          </a:p>
          <a:p>
            <a:pPr lvl="1" algn="l"/>
            <a:endParaRPr lang="en-US" sz="2600" b="1" i="0" dirty="0"/>
          </a:p>
          <a:p>
            <a:pPr lvl="1" algn="l"/>
            <a:r>
              <a:rPr lang="en-US" b="1" dirty="0"/>
              <a:t>What kind of taxonomy are you going to use?</a:t>
            </a:r>
          </a:p>
          <a:p>
            <a:pPr lvl="1" algn="l"/>
            <a:r>
              <a:rPr lang="en-US" b="1" dirty="0"/>
              <a:t>Why?</a:t>
            </a:r>
          </a:p>
          <a:p>
            <a:pPr marL="914400" lvl="1" indent="-457200" algn="l">
              <a:buFont typeface="Arial" panose="020B0604020202020204" pitchFamily="34" charset="0"/>
              <a:buChar char="•"/>
            </a:pPr>
            <a:endParaRPr lang="en-US" sz="2600" b="1" i="0" dirty="0"/>
          </a:p>
          <a:p>
            <a:pPr marL="914400" lvl="1" indent="-457200" algn="l">
              <a:buFont typeface="Arial" panose="020B0604020202020204" pitchFamily="34" charset="0"/>
              <a:buChar char="•"/>
            </a:pPr>
            <a:endParaRPr lang="en-US" sz="2600" b="1" i="0" dirty="0"/>
          </a:p>
        </p:txBody>
      </p:sp>
    </p:spTree>
    <p:extLst>
      <p:ext uri="{BB962C8B-B14F-4D97-AF65-F5344CB8AC3E}">
        <p14:creationId xmlns:p14="http://schemas.microsoft.com/office/powerpoint/2010/main" val="31873763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 Taxonomies</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a:xfrm>
            <a:off x="817695" y="1200154"/>
            <a:ext cx="7950919" cy="898153"/>
          </a:xfrm>
        </p:spPr>
        <p:txBody>
          <a:bodyPr/>
          <a:lstStyle/>
          <a:p>
            <a:r>
              <a:rPr lang="en-US" sz="2800" dirty="0"/>
              <a:t>Create your own flat or hierarchical taxonomy</a:t>
            </a:r>
          </a:p>
          <a:p>
            <a:pPr marL="913852" lvl="2" indent="0">
              <a:buNone/>
            </a:pPr>
            <a:endParaRPr lang="en-US" sz="2800" i="1" dirty="0"/>
          </a:p>
          <a:p>
            <a:endParaRPr lang="en-US" dirty="0"/>
          </a:p>
        </p:txBody>
      </p:sp>
      <p:pic>
        <p:nvPicPr>
          <p:cNvPr id="3" name="Picture 2">
            <a:extLst>
              <a:ext uri="{FF2B5EF4-FFF2-40B4-BE49-F238E27FC236}">
                <a16:creationId xmlns:a16="http://schemas.microsoft.com/office/drawing/2014/main" id="{CDE86C4E-D311-47F4-8CE2-0447D61360E5}"/>
              </a:ext>
            </a:extLst>
          </p:cNvPr>
          <p:cNvPicPr>
            <a:picLocks noChangeAspect="1"/>
          </p:cNvPicPr>
          <p:nvPr/>
        </p:nvPicPr>
        <p:blipFill>
          <a:blip r:embed="rId3"/>
          <a:stretch>
            <a:fillRect/>
          </a:stretch>
        </p:blipFill>
        <p:spPr>
          <a:xfrm>
            <a:off x="1064967" y="3195983"/>
            <a:ext cx="3781425" cy="1533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4DFA22E-EC36-4103-B840-0E13A94601C1}"/>
              </a:ext>
            </a:extLst>
          </p:cNvPr>
          <p:cNvPicPr>
            <a:picLocks noChangeAspect="1"/>
          </p:cNvPicPr>
          <p:nvPr/>
        </p:nvPicPr>
        <p:blipFill>
          <a:blip r:embed="rId4"/>
          <a:stretch>
            <a:fillRect/>
          </a:stretch>
        </p:blipFill>
        <p:spPr>
          <a:xfrm>
            <a:off x="5297165" y="2219168"/>
            <a:ext cx="6076950" cy="40100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F69D835F-6061-4D19-B492-3E40068C6612}"/>
              </a:ext>
            </a:extLst>
          </p:cNvPr>
          <p:cNvSpPr/>
          <p:nvPr/>
        </p:nvSpPr>
        <p:spPr bwMode="auto">
          <a:xfrm>
            <a:off x="1992429" y="4224180"/>
            <a:ext cx="1251285" cy="280443"/>
          </a:xfrm>
          <a:prstGeom prst="roundRect">
            <a:avLst/>
          </a:prstGeom>
          <a:noFill/>
          <a:ln w="28575" cap="flat" cmpd="sng" algn="ctr">
            <a:solidFill>
              <a:srgbClr val="55D400"/>
            </a:solidFill>
            <a:prstDash val="lg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1859501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1661606"/>
            <a:ext cx="5809119" cy="3534787"/>
          </a:xfrm>
        </p:spPr>
        <p:txBody>
          <a:bodyPr>
            <a:noAutofit/>
          </a:bodyPr>
          <a:lstStyle/>
          <a:p>
            <a:pPr marL="0" indent="0">
              <a:buNone/>
            </a:pPr>
            <a:r>
              <a:rPr lang="en-US" sz="4400" b="1" dirty="0"/>
              <a:t>All taxonomies preview. </a:t>
            </a:r>
          </a:p>
          <a:p>
            <a:pPr marL="0" indent="0">
              <a:buNone/>
            </a:pPr>
            <a:r>
              <a:rPr lang="en-US" sz="4400" b="1" dirty="0"/>
              <a:t>Creating a custom Taxonomy from the backend.</a:t>
            </a:r>
            <a:endParaRPr lang="en-US" b="1" dirty="0"/>
          </a:p>
          <a:p>
            <a:endParaRPr lang="en-US" b="1" dirty="0"/>
          </a:p>
          <a:p>
            <a:endParaRPr lang="en-US" b="1" dirty="0"/>
          </a:p>
        </p:txBody>
      </p:sp>
    </p:spTree>
    <p:extLst>
      <p:ext uri="{BB962C8B-B14F-4D97-AF65-F5344CB8AC3E}">
        <p14:creationId xmlns:p14="http://schemas.microsoft.com/office/powerpoint/2010/main" val="41973643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1 </a:t>
            </a:r>
            <a:br>
              <a:rPr lang="en-US" sz="4400" dirty="0"/>
            </a:br>
            <a:br>
              <a:rPr lang="en-US" sz="4000" dirty="0"/>
            </a:br>
            <a:r>
              <a:rPr lang="en-US" sz="4000" dirty="0">
                <a:solidFill>
                  <a:srgbClr val="55D400"/>
                </a:solidFill>
              </a:rPr>
              <a:t>Introduction to Sitefinity.</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91621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5</a:t>
            </a:r>
            <a:br>
              <a:rPr lang="en-US" sz="4900" dirty="0"/>
            </a:br>
            <a:br>
              <a:rPr lang="en-US" sz="4000" dirty="0"/>
            </a:br>
            <a:r>
              <a:rPr lang="en-US" sz="4000" dirty="0">
                <a:solidFill>
                  <a:srgbClr val="55D400"/>
                </a:solidFill>
              </a:rPr>
              <a:t>Rapid Development of Modules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4397909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a:t>
            </a:r>
          </a:p>
        </p:txBody>
      </p:sp>
      <p:sp>
        <p:nvSpPr>
          <p:cNvPr id="3" name="Content Placeholder 2"/>
          <p:cNvSpPr>
            <a:spLocks noGrp="1"/>
          </p:cNvSpPr>
          <p:nvPr>
            <p:ph idx="1"/>
          </p:nvPr>
        </p:nvSpPr>
        <p:spPr>
          <a:xfrm>
            <a:off x="389467" y="1200154"/>
            <a:ext cx="11582401" cy="1321665"/>
          </a:xfrm>
        </p:spPr>
        <p:txBody>
          <a:bodyPr/>
          <a:lstStyle/>
          <a:p>
            <a:r>
              <a:rPr lang="en-US" sz="2800" dirty="0"/>
              <a:t>Dynamic Module – to fit your business needs, when build-in modules aren’t enough. </a:t>
            </a:r>
          </a:p>
          <a:p>
            <a:endParaRPr lang="en-US" sz="2800" dirty="0"/>
          </a:p>
          <a:p>
            <a:endParaRPr lang="en-US" sz="2800" dirty="0"/>
          </a:p>
        </p:txBody>
      </p:sp>
      <p:pic>
        <p:nvPicPr>
          <p:cNvPr id="4" name="Picture 3">
            <a:extLst>
              <a:ext uri="{FF2B5EF4-FFF2-40B4-BE49-F238E27FC236}">
                <a16:creationId xmlns:a16="http://schemas.microsoft.com/office/drawing/2014/main" id="{44A8474E-A3A0-44FC-AA61-DC5A7CE937CB}"/>
              </a:ext>
            </a:extLst>
          </p:cNvPr>
          <p:cNvPicPr>
            <a:picLocks noChangeAspect="1"/>
          </p:cNvPicPr>
          <p:nvPr/>
        </p:nvPicPr>
        <p:blipFill>
          <a:blip r:embed="rId3"/>
          <a:stretch>
            <a:fillRect/>
          </a:stretch>
        </p:blipFill>
        <p:spPr>
          <a:xfrm>
            <a:off x="7902021" y="2381522"/>
            <a:ext cx="3486752" cy="35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1C668DE-B131-47F7-A456-A6A23C26A1D4}"/>
              </a:ext>
            </a:extLst>
          </p:cNvPr>
          <p:cNvSpPr txBox="1"/>
          <p:nvPr/>
        </p:nvSpPr>
        <p:spPr bwMode="auto">
          <a:xfrm>
            <a:off x="851224" y="2859115"/>
            <a:ext cx="7219398" cy="33409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3600" i="0" dirty="0"/>
              <a:t>Example dynamic modules</a:t>
            </a:r>
            <a:r>
              <a:rPr lang="bg-BG" sz="3600" i="0" dirty="0"/>
              <a:t>:</a:t>
            </a:r>
            <a:r>
              <a:rPr lang="en-US" sz="3600" i="0" dirty="0"/>
              <a:t> </a:t>
            </a:r>
          </a:p>
          <a:p>
            <a:pPr algn="l">
              <a:buSzTx/>
            </a:pPr>
            <a:r>
              <a:rPr lang="en-US" b="1" i="0" dirty="0"/>
              <a:t>Authors</a:t>
            </a:r>
            <a:r>
              <a:rPr lang="en-US" i="0" dirty="0"/>
              <a:t> – Name (short text), Avatar (Related Media), Twitter URL (short text)</a:t>
            </a:r>
          </a:p>
          <a:p>
            <a:pPr algn="l">
              <a:buSzTx/>
            </a:pPr>
            <a:r>
              <a:rPr lang="en-US" b="1" i="0" dirty="0"/>
              <a:t>Testimonials</a:t>
            </a:r>
            <a:r>
              <a:rPr lang="en-US" i="0" dirty="0"/>
              <a:t> – Client (related data),  Text (long text), Rating (Number 1-5 incl.)</a:t>
            </a:r>
          </a:p>
        </p:txBody>
      </p:sp>
      <p:sp>
        <p:nvSpPr>
          <p:cNvPr id="6" name="Rectangle: Rounded Corners 5">
            <a:extLst>
              <a:ext uri="{FF2B5EF4-FFF2-40B4-BE49-F238E27FC236}">
                <a16:creationId xmlns:a16="http://schemas.microsoft.com/office/drawing/2014/main" id="{1FB5A4C9-4BA7-40E6-B749-0AEBC0A08274}"/>
              </a:ext>
            </a:extLst>
          </p:cNvPr>
          <p:cNvSpPr/>
          <p:nvPr/>
        </p:nvSpPr>
        <p:spPr bwMode="auto">
          <a:xfrm>
            <a:off x="800052" y="3551722"/>
            <a:ext cx="641889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346875D2-DC66-4032-9B69-6E4B88B7CF85}"/>
              </a:ext>
            </a:extLst>
          </p:cNvPr>
          <p:cNvSpPr/>
          <p:nvPr/>
        </p:nvSpPr>
        <p:spPr bwMode="auto">
          <a:xfrm>
            <a:off x="800052" y="4529584"/>
            <a:ext cx="660177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213318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Fields</a:t>
            </a:r>
          </a:p>
        </p:txBody>
      </p:sp>
      <p:sp>
        <p:nvSpPr>
          <p:cNvPr id="6" name="Content Placeholder 2">
            <a:extLst>
              <a:ext uri="{FF2B5EF4-FFF2-40B4-BE49-F238E27FC236}">
                <a16:creationId xmlns:a16="http://schemas.microsoft.com/office/drawing/2014/main" id="{78320B28-CEDF-49B0-A608-860BBDFFC854}"/>
              </a:ext>
            </a:extLst>
          </p:cNvPr>
          <p:cNvSpPr txBox="1">
            <a:spLocks/>
          </p:cNvSpPr>
          <p:nvPr/>
        </p:nvSpPr>
        <p:spPr>
          <a:xfrm>
            <a:off x="691441" y="1963554"/>
            <a:ext cx="5508915"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Text (Short text / Long text field)</a:t>
            </a:r>
          </a:p>
          <a:p>
            <a:pPr lvl="1">
              <a:buSzTx/>
            </a:pPr>
            <a:r>
              <a:rPr lang="en-US" sz="2400" i="0" dirty="0"/>
              <a:t>Choices (Checkboxes / Radio buttons) </a:t>
            </a:r>
          </a:p>
          <a:p>
            <a:pPr lvl="1">
              <a:buSzTx/>
            </a:pPr>
            <a:r>
              <a:rPr lang="en-US" sz="2400" i="0" dirty="0"/>
              <a:t>Boolean (Yes/No)</a:t>
            </a:r>
          </a:p>
          <a:p>
            <a:pPr lvl="1">
              <a:buSzTx/>
            </a:pPr>
            <a:r>
              <a:rPr lang="en-US" sz="2400" i="0" dirty="0"/>
              <a:t>Date &amp; Time</a:t>
            </a:r>
          </a:p>
          <a:p>
            <a:pPr lvl="1">
              <a:buSzTx/>
            </a:pPr>
            <a:endParaRPr lang="en-US" sz="2400" i="0" dirty="0"/>
          </a:p>
        </p:txBody>
      </p:sp>
      <p:sp>
        <p:nvSpPr>
          <p:cNvPr id="7" name="Content Placeholder 2">
            <a:extLst>
              <a:ext uri="{FF2B5EF4-FFF2-40B4-BE49-F238E27FC236}">
                <a16:creationId xmlns:a16="http://schemas.microsoft.com/office/drawing/2014/main" id="{15C63BA7-6DDF-4B72-9882-72060CA06323}"/>
              </a:ext>
            </a:extLst>
          </p:cNvPr>
          <p:cNvSpPr txBox="1">
            <a:spLocks/>
          </p:cNvSpPr>
          <p:nvPr/>
        </p:nvSpPr>
        <p:spPr>
          <a:xfrm>
            <a:off x="5880923" y="1963554"/>
            <a:ext cx="5756020"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 – Images, Files, etc.</a:t>
            </a:r>
          </a:p>
          <a:p>
            <a:pPr lvl="1">
              <a:buSzTx/>
            </a:pPr>
            <a:r>
              <a:rPr lang="en-US" sz="2400" i="0" dirty="0"/>
              <a:t>Related Data </a:t>
            </a:r>
            <a:r>
              <a:rPr lang="en-US" sz="2400" dirty="0"/>
              <a:t>(</a:t>
            </a:r>
            <a:r>
              <a:rPr lang="en-US" sz="2400" u="sng" dirty="0"/>
              <a:t>Next Slide</a:t>
            </a:r>
            <a:r>
              <a:rPr lang="en-US" sz="2400" dirty="0"/>
              <a:t>)</a:t>
            </a:r>
          </a:p>
        </p:txBody>
      </p:sp>
      <p:sp>
        <p:nvSpPr>
          <p:cNvPr id="10" name="TextBox 9">
            <a:extLst>
              <a:ext uri="{FF2B5EF4-FFF2-40B4-BE49-F238E27FC236}">
                <a16:creationId xmlns:a16="http://schemas.microsoft.com/office/drawing/2014/main" id="{98E6D125-10D8-4503-95E0-16B52546177B}"/>
              </a:ext>
            </a:extLst>
          </p:cNvPr>
          <p:cNvSpPr txBox="1"/>
          <p:nvPr/>
        </p:nvSpPr>
        <p:spPr bwMode="auto">
          <a:xfrm>
            <a:off x="636165" y="1405288"/>
            <a:ext cx="11128381" cy="68339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2800" i="0" dirty="0"/>
              <a:t>Available field types – Just as  the custom fields for Build-In modules</a:t>
            </a:r>
          </a:p>
        </p:txBody>
      </p:sp>
    </p:spTree>
    <p:extLst>
      <p:ext uri="{BB962C8B-B14F-4D97-AF65-F5344CB8AC3E}">
        <p14:creationId xmlns:p14="http://schemas.microsoft.com/office/powerpoint/2010/main" val="2361903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Related data </a:t>
            </a:r>
          </a:p>
        </p:txBody>
      </p:sp>
      <p:sp>
        <p:nvSpPr>
          <p:cNvPr id="3" name="Content Placeholder 2"/>
          <p:cNvSpPr>
            <a:spLocks noGrp="1"/>
          </p:cNvSpPr>
          <p:nvPr>
            <p:ph idx="1"/>
          </p:nvPr>
        </p:nvSpPr>
        <p:spPr>
          <a:xfrm>
            <a:off x="459806" y="1541798"/>
            <a:ext cx="11582401" cy="590931"/>
          </a:xfrm>
        </p:spPr>
        <p:txBody>
          <a:bodyPr/>
          <a:lstStyle/>
          <a:p>
            <a:r>
              <a:rPr lang="en-US" sz="2800" dirty="0"/>
              <a:t>Related data example</a:t>
            </a:r>
          </a:p>
          <a:p>
            <a:pPr marL="456926" lvl="1" indent="0">
              <a:buNone/>
            </a:pPr>
            <a:endParaRPr lang="en-US" sz="2400" dirty="0"/>
          </a:p>
        </p:txBody>
      </p:sp>
      <p:graphicFrame>
        <p:nvGraphicFramePr>
          <p:cNvPr id="4" name="Table 4">
            <a:extLst>
              <a:ext uri="{FF2B5EF4-FFF2-40B4-BE49-F238E27FC236}">
                <a16:creationId xmlns:a16="http://schemas.microsoft.com/office/drawing/2014/main" id="{F5896CD3-A697-43BF-8B92-BAD3FACA04D7}"/>
              </a:ext>
            </a:extLst>
          </p:cNvPr>
          <p:cNvGraphicFramePr>
            <a:graphicFrameLocks noGrp="1"/>
          </p:cNvGraphicFramePr>
          <p:nvPr>
            <p:extLst>
              <p:ext uri="{D42A27DB-BD31-4B8C-83A1-F6EECF244321}">
                <p14:modId xmlns:p14="http://schemas.microsoft.com/office/powerpoint/2010/main" val="3992754636"/>
              </p:ext>
            </p:extLst>
          </p:nvPr>
        </p:nvGraphicFramePr>
        <p:xfrm>
          <a:off x="772186" y="3021444"/>
          <a:ext cx="4372570" cy="1854200"/>
        </p:xfrm>
        <a:graphic>
          <a:graphicData uri="http://schemas.openxmlformats.org/drawingml/2006/table">
            <a:tbl>
              <a:tblPr firstRow="1" bandRow="1">
                <a:tableStyleId>{69CF1AB2-1976-4502-BF36-3FF5EA218861}</a:tableStyleId>
              </a:tblPr>
              <a:tblGrid>
                <a:gridCol w="1317871">
                  <a:extLst>
                    <a:ext uri="{9D8B030D-6E8A-4147-A177-3AD203B41FA5}">
                      <a16:colId xmlns:a16="http://schemas.microsoft.com/office/drawing/2014/main" val="3589428068"/>
                    </a:ext>
                  </a:extLst>
                </a:gridCol>
                <a:gridCol w="3054699">
                  <a:extLst>
                    <a:ext uri="{9D8B030D-6E8A-4147-A177-3AD203B41FA5}">
                      <a16:colId xmlns:a16="http://schemas.microsoft.com/office/drawing/2014/main" val="623332059"/>
                    </a:ext>
                  </a:extLst>
                </a:gridCol>
              </a:tblGrid>
              <a:tr h="370840">
                <a:tc gridSpan="2">
                  <a:txBody>
                    <a:bodyPr/>
                    <a:lstStyle/>
                    <a:p>
                      <a:r>
                        <a:rPr lang="en-US" dirty="0"/>
                        <a:t>‘Testimonial’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Client</a:t>
                      </a:r>
                    </a:p>
                  </a:txBody>
                  <a:tcPr/>
                </a:tc>
                <a:tc>
                  <a:txBody>
                    <a:bodyPr/>
                    <a:lstStyle/>
                    <a:p>
                      <a:r>
                        <a:rPr lang="en-US" dirty="0"/>
                        <a:t>Related Data (Client)</a:t>
                      </a:r>
                    </a:p>
                  </a:txBody>
                  <a:tcPr/>
                </a:tc>
                <a:extLst>
                  <a:ext uri="{0D108BD9-81ED-4DB2-BD59-A6C34878D82A}">
                    <a16:rowId xmlns:a16="http://schemas.microsoft.com/office/drawing/2014/main" val="2125488759"/>
                  </a:ext>
                </a:extLst>
              </a:tr>
              <a:tr h="370840">
                <a:tc>
                  <a:txBody>
                    <a:bodyPr/>
                    <a:lstStyle/>
                    <a:p>
                      <a:r>
                        <a:rPr lang="en-US" dirty="0"/>
                        <a:t>Rating</a:t>
                      </a:r>
                    </a:p>
                  </a:txBody>
                  <a:tcPr/>
                </a:tc>
                <a:tc>
                  <a:txBody>
                    <a:bodyPr/>
                    <a:lstStyle/>
                    <a:p>
                      <a:r>
                        <a:rPr lang="en-US" dirty="0"/>
                        <a:t>Number (0-5)</a:t>
                      </a:r>
                    </a:p>
                  </a:txBody>
                  <a:tcPr/>
                </a:tc>
                <a:extLst>
                  <a:ext uri="{0D108BD9-81ED-4DB2-BD59-A6C34878D82A}">
                    <a16:rowId xmlns:a16="http://schemas.microsoft.com/office/drawing/2014/main" val="2813613374"/>
                  </a:ext>
                </a:extLst>
              </a:tr>
            </a:tbl>
          </a:graphicData>
        </a:graphic>
      </p:graphicFrame>
      <p:graphicFrame>
        <p:nvGraphicFramePr>
          <p:cNvPr id="7" name="Table 4">
            <a:extLst>
              <a:ext uri="{FF2B5EF4-FFF2-40B4-BE49-F238E27FC236}">
                <a16:creationId xmlns:a16="http://schemas.microsoft.com/office/drawing/2014/main" id="{C16BCD90-3D58-44C9-8F88-1CA6A31852CE}"/>
              </a:ext>
            </a:extLst>
          </p:cNvPr>
          <p:cNvGraphicFramePr>
            <a:graphicFrameLocks noGrp="1"/>
          </p:cNvGraphicFramePr>
          <p:nvPr>
            <p:extLst>
              <p:ext uri="{D42A27DB-BD31-4B8C-83A1-F6EECF244321}">
                <p14:modId xmlns:p14="http://schemas.microsoft.com/office/powerpoint/2010/main" val="3489728933"/>
              </p:ext>
            </p:extLst>
          </p:nvPr>
        </p:nvGraphicFramePr>
        <p:xfrm>
          <a:off x="6251007" y="3021444"/>
          <a:ext cx="5165632" cy="2214246"/>
        </p:xfrm>
        <a:graphic>
          <a:graphicData uri="http://schemas.openxmlformats.org/drawingml/2006/table">
            <a:tbl>
              <a:tblPr firstRow="1" bandRow="1">
                <a:tableStyleId>{69CF1AB2-1976-4502-BF36-3FF5EA218861}</a:tableStyleId>
              </a:tblPr>
              <a:tblGrid>
                <a:gridCol w="1500886">
                  <a:extLst>
                    <a:ext uri="{9D8B030D-6E8A-4147-A177-3AD203B41FA5}">
                      <a16:colId xmlns:a16="http://schemas.microsoft.com/office/drawing/2014/main" val="3589428068"/>
                    </a:ext>
                  </a:extLst>
                </a:gridCol>
                <a:gridCol w="3664746">
                  <a:extLst>
                    <a:ext uri="{9D8B030D-6E8A-4147-A177-3AD203B41FA5}">
                      <a16:colId xmlns:a16="http://schemas.microsoft.com/office/drawing/2014/main" val="623332059"/>
                    </a:ext>
                  </a:extLst>
                </a:gridCol>
              </a:tblGrid>
              <a:tr h="370840">
                <a:tc gridSpan="2">
                  <a:txBody>
                    <a:bodyPr/>
                    <a:lstStyle/>
                    <a:p>
                      <a:r>
                        <a:rPr lang="en-US" dirty="0"/>
                        <a:t>‘Client’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First Name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Last Name</a:t>
                      </a:r>
                    </a:p>
                  </a:txBody>
                  <a:tcPr/>
                </a:tc>
                <a:tc>
                  <a:txBody>
                    <a:bodyPr/>
                    <a:lstStyle/>
                    <a:p>
                      <a:r>
                        <a:rPr lang="en-US" dirty="0"/>
                        <a:t>Short Text</a:t>
                      </a:r>
                    </a:p>
                  </a:txBody>
                  <a:tcPr/>
                </a:tc>
                <a:extLst>
                  <a:ext uri="{0D108BD9-81ED-4DB2-BD59-A6C34878D82A}">
                    <a16:rowId xmlns:a16="http://schemas.microsoft.com/office/drawing/2014/main" val="1439073856"/>
                  </a:ext>
                </a:extLst>
              </a:tr>
              <a:tr h="370840">
                <a:tc>
                  <a:txBody>
                    <a:bodyPr/>
                    <a:lstStyle/>
                    <a:p>
                      <a:r>
                        <a:rPr lang="en-US" dirty="0"/>
                        <a:t>Company</a:t>
                      </a:r>
                    </a:p>
                  </a:txBody>
                  <a:tcPr/>
                </a:tc>
                <a:tc>
                  <a:txBody>
                    <a:bodyPr/>
                    <a:lstStyle/>
                    <a:p>
                      <a:r>
                        <a:rPr lang="en-US" dirty="0"/>
                        <a:t>Related Data (Company module)</a:t>
                      </a:r>
                    </a:p>
                  </a:txBody>
                  <a:tcPr/>
                </a:tc>
                <a:extLst>
                  <a:ext uri="{0D108BD9-81ED-4DB2-BD59-A6C34878D82A}">
                    <a16:rowId xmlns:a16="http://schemas.microsoft.com/office/drawing/2014/main" val="2125488759"/>
                  </a:ext>
                </a:extLst>
              </a:tr>
              <a:tr h="185420">
                <a:tc>
                  <a:txBody>
                    <a:bodyPr/>
                    <a:lstStyle/>
                    <a:p>
                      <a:r>
                        <a:rPr lang="en-US" dirty="0"/>
                        <a:t>Occupation</a:t>
                      </a:r>
                    </a:p>
                  </a:txBody>
                  <a:tcPr/>
                </a:tc>
                <a:tc>
                  <a:txBody>
                    <a:bodyPr/>
                    <a:lstStyle/>
                    <a:p>
                      <a:r>
                        <a:rPr lang="en-US" dirty="0"/>
                        <a:t>Short Text</a:t>
                      </a:r>
                    </a:p>
                  </a:txBody>
                  <a:tcPr/>
                </a:tc>
                <a:extLst>
                  <a:ext uri="{0D108BD9-81ED-4DB2-BD59-A6C34878D82A}">
                    <a16:rowId xmlns:a16="http://schemas.microsoft.com/office/drawing/2014/main" val="2813613374"/>
                  </a:ext>
                </a:extLst>
              </a:tr>
              <a:tr h="185420">
                <a:tc>
                  <a:txBody>
                    <a:bodyPr/>
                    <a:lstStyle/>
                    <a:p>
                      <a:r>
                        <a:rPr lang="en-US" dirty="0"/>
                        <a:t>Avatar</a:t>
                      </a:r>
                    </a:p>
                  </a:txBody>
                  <a:tcPr/>
                </a:tc>
                <a:tc>
                  <a:txBody>
                    <a:bodyPr/>
                    <a:lstStyle/>
                    <a:p>
                      <a:r>
                        <a:rPr lang="en-US" dirty="0"/>
                        <a:t>Related Image (Single)</a:t>
                      </a:r>
                    </a:p>
                  </a:txBody>
                  <a:tcPr/>
                </a:tc>
                <a:extLst>
                  <a:ext uri="{0D108BD9-81ED-4DB2-BD59-A6C34878D82A}">
                    <a16:rowId xmlns:a16="http://schemas.microsoft.com/office/drawing/2014/main" val="1696413227"/>
                  </a:ext>
                </a:extLst>
              </a:tr>
            </a:tbl>
          </a:graphicData>
        </a:graphic>
      </p:graphicFrame>
      <p:cxnSp>
        <p:nvCxnSpPr>
          <p:cNvPr id="9" name="Connector: Elbow 8">
            <a:extLst>
              <a:ext uri="{FF2B5EF4-FFF2-40B4-BE49-F238E27FC236}">
                <a16:creationId xmlns:a16="http://schemas.microsoft.com/office/drawing/2014/main" id="{4E416333-8904-42F0-B85D-4B4344BBF9AD}"/>
              </a:ext>
            </a:extLst>
          </p:cNvPr>
          <p:cNvCxnSpPr>
            <a:cxnSpLocks/>
            <a:endCxn id="7" idx="0"/>
          </p:cNvCxnSpPr>
          <p:nvPr/>
        </p:nvCxnSpPr>
        <p:spPr bwMode="auto">
          <a:xfrm flipV="1">
            <a:off x="5144755" y="3021444"/>
            <a:ext cx="3689068" cy="1309398"/>
          </a:xfrm>
          <a:prstGeom prst="bentConnector4">
            <a:avLst>
              <a:gd name="adj1" fmla="val 14994"/>
              <a:gd name="adj2" fmla="val 117458"/>
            </a:avLst>
          </a:prstGeom>
          <a:solidFill>
            <a:schemeClr val="accent1"/>
          </a:solidFill>
          <a:ln w="3810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14944790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2"/>
          </a:xfrm>
        </p:spPr>
        <p:txBody>
          <a:bodyPr>
            <a:noAutofit/>
          </a:bodyPr>
          <a:lstStyle/>
          <a:p>
            <a:pPr marL="0" indent="0">
              <a:buNone/>
            </a:pPr>
            <a:r>
              <a:rPr lang="en-US" sz="4400" b="1" dirty="0"/>
              <a:t>Dynamic Modules &amp; Module Builder</a:t>
            </a:r>
            <a:endParaRPr lang="en-US" b="1" dirty="0"/>
          </a:p>
          <a:p>
            <a:endParaRPr lang="en-US" b="1" dirty="0"/>
          </a:p>
          <a:p>
            <a:endParaRPr lang="en-US" b="1" dirty="0"/>
          </a:p>
        </p:txBody>
      </p:sp>
    </p:spTree>
    <p:extLst>
      <p:ext uri="{BB962C8B-B14F-4D97-AF65-F5344CB8AC3E}">
        <p14:creationId xmlns:p14="http://schemas.microsoft.com/office/powerpoint/2010/main" val="3561821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480545"/>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843548"/>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Create Our Speakers Module</a:t>
            </a:r>
          </a:p>
        </p:txBody>
      </p:sp>
      <p:sp>
        <p:nvSpPr>
          <p:cNvPr id="2" name="Текстово поле 1">
            <a:extLst>
              <a:ext uri="{FF2B5EF4-FFF2-40B4-BE49-F238E27FC236}">
                <a16:creationId xmlns:a16="http://schemas.microsoft.com/office/drawing/2014/main" id="{68507513-59CA-42EE-9BAA-EC08C65AD33F}"/>
              </a:ext>
            </a:extLst>
          </p:cNvPr>
          <p:cNvSpPr txBox="1"/>
          <p:nvPr/>
        </p:nvSpPr>
        <p:spPr bwMode="auto">
          <a:xfrm>
            <a:off x="1604566" y="2110112"/>
            <a:ext cx="7603066" cy="37912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
        <p:nvSpPr>
          <p:cNvPr id="3" name="TextBox 2">
            <a:extLst>
              <a:ext uri="{FF2B5EF4-FFF2-40B4-BE49-F238E27FC236}">
                <a16:creationId xmlns:a16="http://schemas.microsoft.com/office/drawing/2014/main" id="{5E2100FB-16ED-45E1-ACB4-7E530EAD6791}"/>
              </a:ext>
            </a:extLst>
          </p:cNvPr>
          <p:cNvSpPr txBox="1"/>
          <p:nvPr/>
        </p:nvSpPr>
        <p:spPr bwMode="auto">
          <a:xfrm>
            <a:off x="1219200" y="6207760"/>
            <a:ext cx="6163732" cy="4572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13" name="Picture 12">
            <a:extLst>
              <a:ext uri="{FF2B5EF4-FFF2-40B4-BE49-F238E27FC236}">
                <a16:creationId xmlns:a16="http://schemas.microsoft.com/office/drawing/2014/main" id="{6FE44D65-44B0-5761-14F5-807D7F90F9A4}"/>
              </a:ext>
            </a:extLst>
          </p:cNvPr>
          <p:cNvPicPr>
            <a:picLocks noChangeAspect="1"/>
          </p:cNvPicPr>
          <p:nvPr/>
        </p:nvPicPr>
        <p:blipFill>
          <a:blip r:embed="rId5"/>
          <a:stretch>
            <a:fillRect/>
          </a:stretch>
        </p:blipFill>
        <p:spPr>
          <a:xfrm>
            <a:off x="1730616" y="2580213"/>
            <a:ext cx="7099173" cy="3494824"/>
          </a:xfrm>
          <a:prstGeom prst="rect">
            <a:avLst/>
          </a:prstGeom>
        </p:spPr>
      </p:pic>
    </p:spTree>
    <p:extLst>
      <p:ext uri="{BB962C8B-B14F-4D97-AF65-F5344CB8AC3E}">
        <p14:creationId xmlns:p14="http://schemas.microsoft.com/office/powerpoint/2010/main" val="9951015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 widgets. </a:t>
            </a:r>
          </a:p>
        </p:txBody>
      </p:sp>
      <p:sp>
        <p:nvSpPr>
          <p:cNvPr id="3" name="Content Placeholder 2"/>
          <p:cNvSpPr>
            <a:spLocks noGrp="1"/>
          </p:cNvSpPr>
          <p:nvPr>
            <p:ph idx="1"/>
          </p:nvPr>
        </p:nvSpPr>
        <p:spPr>
          <a:xfrm>
            <a:off x="389467" y="1200154"/>
            <a:ext cx="11582401" cy="5172075"/>
          </a:xfrm>
        </p:spPr>
        <p:txBody>
          <a:bodyPr/>
          <a:lstStyle/>
          <a:p>
            <a:pPr marL="0" indent="0">
              <a:buNone/>
            </a:pPr>
            <a:br>
              <a:rPr lang="en-US" sz="2800" dirty="0"/>
            </a:br>
            <a:r>
              <a:rPr lang="en-US" sz="2800" dirty="0"/>
              <a:t>The fastest way to display data stored in modules is to take advantage of </a:t>
            </a:r>
            <a:r>
              <a:rPr lang="en-US" sz="2800" b="1" dirty="0">
                <a:solidFill>
                  <a:srgbClr val="92D050"/>
                </a:solidFill>
              </a:rPr>
              <a:t>Dynamic module widgets.</a:t>
            </a:r>
            <a:br>
              <a:rPr lang="en-US" sz="2800" b="1" dirty="0">
                <a:solidFill>
                  <a:srgbClr val="92D050"/>
                </a:solidFill>
              </a:rPr>
            </a:br>
            <a:endParaRPr lang="en-US" sz="2800" b="1" dirty="0">
              <a:solidFill>
                <a:srgbClr val="92D050"/>
              </a:solidFill>
            </a:endParaRPr>
          </a:p>
          <a:p>
            <a:r>
              <a:rPr lang="en-US" dirty="0"/>
              <a:t>Auto Generated once a module is created</a:t>
            </a:r>
          </a:p>
          <a:p>
            <a:r>
              <a:rPr lang="en-US" dirty="0"/>
              <a:t>Allows List and Detail views, like stock content widgets (News, Events)</a:t>
            </a:r>
          </a:p>
          <a:p>
            <a:r>
              <a:rPr lang="en-US" dirty="0"/>
              <a:t>Allows taking advantage of powerful widget designer (filtration of items by tag, date, etc.)</a:t>
            </a:r>
          </a:p>
          <a:p>
            <a:r>
              <a:rPr lang="en-US" dirty="0"/>
              <a:t>Allows creating custom templates or modify existing ones to fit your presentation needs. </a:t>
            </a:r>
          </a:p>
        </p:txBody>
      </p:sp>
    </p:spTree>
    <p:extLst>
      <p:ext uri="{BB962C8B-B14F-4D97-AF65-F5344CB8AC3E}">
        <p14:creationId xmlns:p14="http://schemas.microsoft.com/office/powerpoint/2010/main" val="20363452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Dynamic Module widgets. </a:t>
            </a:r>
            <a:endParaRPr lang="en-US" b="1" dirty="0"/>
          </a:p>
        </p:txBody>
      </p:sp>
    </p:spTree>
    <p:extLst>
      <p:ext uri="{BB962C8B-B14F-4D97-AF65-F5344CB8AC3E}">
        <p14:creationId xmlns:p14="http://schemas.microsoft.com/office/powerpoint/2010/main" val="2434119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856744" cy="1200329"/>
          </a:xfrm>
        </p:spPr>
        <p:txBody>
          <a:bodyPr>
            <a:normAutofit fontScale="90000"/>
          </a:bodyPr>
          <a:lstStyle/>
          <a:p>
            <a:r>
              <a:rPr lang="en-US" sz="4900" dirty="0"/>
              <a:t>Lesson 6</a:t>
            </a:r>
            <a:br>
              <a:rPr lang="en-US" sz="4900" dirty="0"/>
            </a:br>
            <a:br>
              <a:rPr lang="en-US" sz="4000" dirty="0"/>
            </a:br>
            <a:r>
              <a:rPr lang="en-US" sz="4000" dirty="0">
                <a:solidFill>
                  <a:srgbClr val="55D400"/>
                </a:solidFill>
              </a:rPr>
              <a:t>Rapid Development of Forms.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3323080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Module image for forms</a:t>
            </a:r>
          </a:p>
        </p:txBody>
      </p:sp>
      <p:sp>
        <p:nvSpPr>
          <p:cNvPr id="3" name="Content Placeholder 2"/>
          <p:cNvSpPr>
            <a:spLocks noGrp="1"/>
          </p:cNvSpPr>
          <p:nvPr>
            <p:ph idx="1"/>
          </p:nvPr>
        </p:nvSpPr>
        <p:spPr>
          <a:xfrm>
            <a:off x="389467" y="1200154"/>
            <a:ext cx="6519333" cy="5172075"/>
          </a:xfrm>
        </p:spPr>
        <p:txBody>
          <a:bodyPr/>
          <a:lstStyle/>
          <a:p>
            <a:r>
              <a:rPr lang="en-US" sz="2800" dirty="0"/>
              <a:t>Module to allow storing of user-generated content</a:t>
            </a:r>
          </a:p>
          <a:p>
            <a:pPr lvl="1"/>
            <a:r>
              <a:rPr lang="en-US" sz="2400" dirty="0"/>
              <a:t>Accessed in Content &gt; Forms &gt; Form responses </a:t>
            </a:r>
          </a:p>
          <a:p>
            <a:endParaRPr lang="en-US" sz="2800" dirty="0"/>
          </a:p>
          <a:p>
            <a:r>
              <a:rPr lang="en-US" sz="2800" dirty="0"/>
              <a:t>Building a form – similar experience as page editing, via form widgets.</a:t>
            </a:r>
          </a:p>
          <a:p>
            <a:endParaRPr lang="en-US" sz="2800" dirty="0"/>
          </a:p>
          <a:p>
            <a:r>
              <a:rPr lang="en-US" sz="2800" dirty="0"/>
              <a:t>Form displayed on pages via the Forms widget</a:t>
            </a:r>
          </a:p>
        </p:txBody>
      </p:sp>
    </p:spTree>
    <p:extLst>
      <p:ext uri="{BB962C8B-B14F-4D97-AF65-F5344CB8AC3E}">
        <p14:creationId xmlns:p14="http://schemas.microsoft.com/office/powerpoint/2010/main" val="4838503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sz="2400" b="0" i="0" u="none" strike="noStrike" cap="none" normalizeH="0" baseline="0" dirty="0" err="1"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none" lIns="91440" tIns="45720" rIns="91440" bIns="45720" numCol="1" rtlCol="0" anchor="t" anchorCtr="0" compatLnSpc="1">
        <a:prstTxWarp prst="textNoShape">
          <a:avLst/>
        </a:prstTxWarp>
        <a:noAutofit/>
      </a:bodyPr>
      <a:lstStyle>
        <a:defPPr algn="l">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Jan 2019_2.28.potx" id="{F503C8D4-A7CD-49FE-BD56-4924D6763B87}" vid="{6B4F2A6A-B0B1-454D-AF26-7A0E75E5648E}"/>
    </a:ext>
  </a:extLst>
</a:theme>
</file>

<file path=ppt/theme/theme2.xml><?xml version="1.0" encoding="utf-8"?>
<a:theme xmlns:a="http://schemas.openxmlformats.org/drawingml/2006/main" name="1_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sz="2400" b="0" i="0" u="none" strike="noStrike" cap="none" normalizeH="0" baseline="0" dirty="0" err="1"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none" lIns="91440" tIns="45720" rIns="91440" bIns="45720" numCol="1" rtlCol="0" anchor="t" anchorCtr="0" compatLnSpc="1">
        <a:prstTxWarp prst="textNoShape">
          <a:avLst/>
        </a:prstTxWarp>
        <a:noAutofit/>
      </a:bodyPr>
      <a:lstStyle>
        <a:defPPr algn="l">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Jan 2019_2.28.potx" id="{F503C8D4-A7CD-49FE-BD56-4924D6763B87}" vid="{6B4F2A6A-B0B1-454D-AF26-7A0E75E5648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c28caf4e-97a5-482b-b76c-1611355cdda6" ContentTypeId="0x01010077500574B4721043A1B2E65B865EB44001" PreviousValue="false"/>
</file>

<file path=customXml/item3.xml><?xml version="1.0" encoding="utf-8"?>
<ct:contentTypeSchema xmlns:ct="http://schemas.microsoft.com/office/2006/metadata/contentType" xmlns:ma="http://schemas.microsoft.com/office/2006/metadata/properties/metaAttributes" ct:_="" ma:_="" ma:contentTypeName="Marketing Document" ma:contentTypeID="0x01010077500574B4721043A1B2E65B865EB440010003476895775C2446B96EE1200BFBC494" ma:contentTypeVersion="49" ma:contentTypeDescription="Create a new document." ma:contentTypeScope="" ma:versionID="1cd663bf177e25c1f9784f1c035aec06">
  <xsd:schema xmlns:xsd="http://www.w3.org/2001/XMLSchema" xmlns:xs="http://www.w3.org/2001/XMLSchema" xmlns:p="http://schemas.microsoft.com/office/2006/metadata/properties" xmlns:ns2="0dfb052e-cb13-4d19-82cf-940ca1bb85b7" xmlns:ns3="9e282a2b-0d30-4048-ad8b-cd441d000a08" xmlns:ns4="9e244160-759d-472e-925e-0993d518e217" targetNamespace="http://schemas.microsoft.com/office/2006/metadata/properties" ma:root="true" ma:fieldsID="a655c0f4e464ef7bbd850e7681524842" ns2:_="" ns3:_="" ns4:_="">
    <xsd:import namespace="0dfb052e-cb13-4d19-82cf-940ca1bb85b7"/>
    <xsd:import namespace="9e282a2b-0d30-4048-ad8b-cd441d000a08"/>
    <xsd:import namespace="9e244160-759d-472e-925e-0993d518e217"/>
    <xsd:element name="properties">
      <xsd:complexType>
        <xsd:sequence>
          <xsd:element name="documentManagement">
            <xsd:complexType>
              <xsd:all>
                <xsd:element ref="ns2:MetaDescription" minOccurs="0"/>
                <xsd:element ref="ns2:Location1_0" minOccurs="0"/>
                <xsd:element ref="ns2:TaxCatchAll" minOccurs="0"/>
                <xsd:element ref="ns2:Policy" minOccurs="0"/>
                <xsd:element ref="ns2:Category1_0" minOccurs="0"/>
                <xsd:element ref="ns2:Summary" minOccurs="0"/>
                <xsd:element ref="ns2:ContentType1_0" minOccurs="0"/>
                <xsd:element ref="ns2:Solution_0" minOccurs="0"/>
                <xsd:element ref="ns2:Industry_0" minOccurs="0"/>
                <xsd:element ref="ns2:TaxCatchAllLabel" minOccurs="0"/>
                <xsd:element ref="ns2:c60905045b3141dfb44ebee3a51fd0a7" minOccurs="0"/>
                <xsd:element ref="ns2:g7620f54b84d4877b8ce49e3874564d0" minOccurs="0"/>
                <xsd:element ref="ns2:m3946e80dba8470d9700658463930af8" minOccurs="0"/>
                <xsd:element ref="ns2:l58a9cb184754a90a3d0c9fae6dfc0fc" minOccurs="0"/>
                <xsd:element ref="ns2:e88edf6f69774249aa5a94de92e0b3ee" minOccurs="0"/>
                <xsd:element ref="ns2:h2f9ec3728094124b933b9cf7e867a92" minOccurs="0"/>
                <xsd:element ref="ns2:efbf5ec808454fc39dd6e73fb30f9800" minOccurs="0"/>
                <xsd:element ref="ns2:h847452f74b44b57bc4a2a741f9c94e9" minOccurs="0"/>
                <xsd:element ref="ns4:SharedWithUsers" minOccurs="0"/>
                <xsd:element ref="ns4: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fb052e-cb13-4d19-82cf-940ca1bb85b7" elementFormDefault="qualified">
    <xsd:import namespace="http://schemas.microsoft.com/office/2006/documentManagement/types"/>
    <xsd:import namespace="http://schemas.microsoft.com/office/infopath/2007/PartnerControls"/>
    <xsd:element name="MetaDescription" ma:index="4" nillable="true" ma:displayName="Meta Description" ma:hidden="true" ma:internalName="MetaDescription" ma:readOnly="false">
      <xsd:simpleType>
        <xsd:restriction base="dms:Note"/>
      </xsd:simpleType>
    </xsd:element>
    <xsd:element name="Location1_0" ma:index="6" nillable="true" ma:taxonomy="true" ma:internalName="Location1_0" ma:taxonomyFieldName="Location1" ma:displayName="Location" ma:readOnly="false" ma:fieldId="{4a19d0fd-e2d8-4bdf-9d9f-62784e6d291e}" ma:taxonomyMulti="true" ma:sspId="c28caf4e-97a5-482b-b76c-1611355cdda6" ma:termSetId="5d5ade69-8899-4ea1-b4cd-6f75a73c5675" ma:anchorId="00000000-0000-0000-0000-000000000000" ma:open="false" ma:isKeyword="false">
      <xsd:complexType>
        <xsd:sequence>
          <xsd:element ref="pc:Terms" minOccurs="0" maxOccurs="1"/>
        </xsd:sequence>
      </xsd:complexType>
    </xsd:element>
    <xsd:element name="TaxCatchAll" ma:index="7" nillable="true" ma:displayName="Taxonomy Catch All Column" ma:description="" ma:hidden="true" ma:list="{5a6fbd45-8148-49f2-9d71-c89d30ccd127}" ma:internalName="TaxCatchAll" ma:showField="CatchAllData"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Policy" ma:index="8" nillable="true" ma:displayName="Policy" ma:internalName="Policy" ma:readOnly="false">
      <xsd:simpleType>
        <xsd:restriction base="dms:Boolean"/>
      </xsd:simpleType>
    </xsd:element>
    <xsd:element name="Category1_0" ma:index="10" nillable="true" ma:taxonomy="true" ma:internalName="Category1_0" ma:taxonomyFieldName="Category1" ma:displayName="Category" ma:readOnly="false" ma:fieldId="{76361ab5-a999-4bf4-b0a9-d3c0bdaba2c4}" ma:taxonomyMulti="true" ma:sspId="c28caf4e-97a5-482b-b76c-1611355cdda6" ma:termSetId="1572b638-1401-4969-aa89-db18e7f6a1ce" ma:anchorId="31a2e036-7419-4c75-9a05-8f1ac47321f7" ma:open="false" ma:isKeyword="false">
      <xsd:complexType>
        <xsd:sequence>
          <xsd:element ref="pc:Terms" minOccurs="0" maxOccurs="1"/>
        </xsd:sequence>
      </xsd:complexType>
    </xsd:element>
    <xsd:element name="Summary" ma:index="11" nillable="true" ma:displayName="Summary" ma:internalName="Summary" ma:readOnly="false">
      <xsd:simpleType>
        <xsd:restriction base="dms:Unknown"/>
      </xsd:simpleType>
    </xsd:element>
    <xsd:element name="ContentType1_0" ma:index="13" nillable="true" ma:taxonomy="true" ma:internalName="ContentType1_0" ma:taxonomyFieldName="ContentType1" ma:displayName="Content Type" ma:readOnly="false" ma:fieldId="{11444373-c56f-4b66-a200-4ad1b94ffae6}" ma:taxonomyMulti="true" ma:sspId="c28caf4e-97a5-482b-b76c-1611355cdda6" ma:termSetId="a8ef4eb4-ec32-4700-85c6-2a80481fa78f" ma:anchorId="00000000-0000-0000-0000-000000000000" ma:open="false" ma:isKeyword="false">
      <xsd:complexType>
        <xsd:sequence>
          <xsd:element ref="pc:Terms" minOccurs="0" maxOccurs="1"/>
        </xsd:sequence>
      </xsd:complexType>
    </xsd:element>
    <xsd:element name="Solution_0" ma:index="15" nillable="true" ma:taxonomy="true" ma:internalName="Solution_0" ma:taxonomyFieldName="Solution0" ma:displayName="Solution" ma:readOnly="false" ma:fieldId="{08ee8523-5519-4869-bd80-fd97b8eed69f}" ma:taxonomyMulti="true" ma:sspId="c28caf4e-97a5-482b-b76c-1611355cdda6" ma:termSetId="f17f8854-3894-4535-bae0-80545d600d13" ma:anchorId="00000000-0000-0000-0000-000000000000" ma:open="false" ma:isKeyword="false">
      <xsd:complexType>
        <xsd:sequence>
          <xsd:element ref="pc:Terms" minOccurs="0" maxOccurs="1"/>
        </xsd:sequence>
      </xsd:complexType>
    </xsd:element>
    <xsd:element name="Industry_0" ma:index="17" nillable="true" ma:taxonomy="true" ma:internalName="Industry_0" ma:taxonomyFieldName="Industry" ma:displayName="Industry" ma:readOnly="false" ma:fieldId="{54782f52-600e-43b5-a6fd-b215e0434802}" ma:taxonomyMulti="true" ma:sspId="c28caf4e-97a5-482b-b76c-1611355cdda6" ma:termSetId="5d315633-6a67-4a63-95ca-fb8755b86945" ma:anchorId="00000000-0000-0000-0000-000000000000" ma:open="false" ma:isKeyword="false">
      <xsd:complexType>
        <xsd:sequence>
          <xsd:element ref="pc:Terms" minOccurs="0" maxOccurs="1"/>
        </xsd:sequence>
      </xsd:complexType>
    </xsd:element>
    <xsd:element name="TaxCatchAllLabel" ma:index="18" nillable="true" ma:displayName="Taxonomy Catch All Column1" ma:description="" ma:hidden="true" ma:list="{5a6fbd45-8148-49f2-9d71-c89d30ccd127}" ma:internalName="TaxCatchAllLabel" ma:readOnly="true" ma:showField="CatchAllDataLabel"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c60905045b3141dfb44ebee3a51fd0a7" ma:index="19" nillable="true" ma:taxonomy="true" ma:internalName="c60905045b3141dfb44ebee3a51fd0a7" ma:taxonomyFieldName="IndustrySolution" ma:displayName="IndustrySolution" ma:readOnly="false" ma:fieldId="{c6090504-5b31-41df-b44e-bee3a51fd0a7}" ma:taxonomyMulti="true" ma:sspId="c28caf4e-97a5-482b-b76c-1611355cdda6" ma:termSetId="c25c5a4a-9f83-4e95-98f0-96715ed6b3a6" ma:anchorId="00000000-0000-0000-0000-000000000000" ma:open="false" ma:isKeyword="false">
      <xsd:complexType>
        <xsd:sequence>
          <xsd:element ref="pc:Terms" minOccurs="0" maxOccurs="1"/>
        </xsd:sequence>
      </xsd:complexType>
    </xsd:element>
    <xsd:element name="g7620f54b84d4877b8ce49e3874564d0" ma:index="22" nillable="true" ma:taxonomy="true" ma:internalName="g7620f54b84d4877b8ce49e3874564d0" ma:taxonomyFieldName="OpenEdgeModule" ma:displayName="OpenEdgeModule" ma:readOnly="false" ma:fieldId="{07620f54-b84d-4877-b8ce-49e3874564d0}" ma:taxonomyMulti="true" ma:sspId="c28caf4e-97a5-482b-b76c-1611355cdda6" ma:termSetId="a840b9cb-4d8b-4201-8516-62701ebaa3ce" ma:anchorId="00000000-0000-0000-0000-000000000000" ma:open="false" ma:isKeyword="false">
      <xsd:complexType>
        <xsd:sequence>
          <xsd:element ref="pc:Terms" minOccurs="0" maxOccurs="1"/>
        </xsd:sequence>
      </xsd:complexType>
    </xsd:element>
    <xsd:element name="m3946e80dba8470d9700658463930af8" ma:index="23" nillable="true" ma:taxonomy="true" ma:internalName="m3946e80dba8470d9700658463930af8" ma:taxonomyFieldName="Portal_x0020_Audience" ma:displayName="Portal Audience" ma:readOnly="false" ma:fieldId="{63946e80-dba8-470d-9700-658463930af8}" ma:taxonomyMulti="true" ma:sspId="c28caf4e-97a5-482b-b76c-1611355cdda6" ma:termSetId="d25a54c7-5e31-4992-b8a5-ef130e5b0b34" ma:anchorId="00000000-0000-0000-0000-000000000000" ma:open="false" ma:isKeyword="false">
      <xsd:complexType>
        <xsd:sequence>
          <xsd:element ref="pc:Terms" minOccurs="0" maxOccurs="1"/>
        </xsd:sequence>
      </xsd:complexType>
    </xsd:element>
    <xsd:element name="l58a9cb184754a90a3d0c9fae6dfc0fc" ma:index="25" nillable="true" ma:taxonomy="true" ma:internalName="l58a9cb184754a90a3d0c9fae6dfc0fc" ma:taxonomyFieldName="Partner_x0020_Empowerment" ma:displayName="Partner Empowerment" ma:readOnly="false" ma:fieldId="{558a9cb1-8475-4a90-a3d0-c9fae6dfc0fc}" ma:taxonomyMulti="true" ma:sspId="c28caf4e-97a5-482b-b76c-1611355cdda6" ma:termSetId="7b97e60c-ed00-4a30-8a22-7d6dbed94810" ma:anchorId="00000000-0000-0000-0000-000000000000" ma:open="false" ma:isKeyword="false">
      <xsd:complexType>
        <xsd:sequence>
          <xsd:element ref="pc:Terms" minOccurs="0" maxOccurs="1"/>
        </xsd:sequence>
      </xsd:complexType>
    </xsd:element>
    <xsd:element name="e88edf6f69774249aa5a94de92e0b3ee" ma:index="27" nillable="true" ma:taxonomy="true" ma:internalName="e88edf6f69774249aa5a94de92e0b3ee" ma:taxonomyFieldName="BusinessLine" ma:displayName="Business Line" ma:readOnly="false" ma:fieldId="{e88edf6f-6977-4249-aa5a-94de92e0b3ee}" ma:taxonomyMulti="true" ma:sspId="c28caf4e-97a5-482b-b76c-1611355cdda6" ma:termSetId="5d80bd60-09df-46af-8b89-71a6f1477eca" ma:anchorId="00000000-0000-0000-0000-000000000000" ma:open="false" ma:isKeyword="false">
      <xsd:complexType>
        <xsd:sequence>
          <xsd:element ref="pc:Terms" minOccurs="0" maxOccurs="1"/>
        </xsd:sequence>
      </xsd:complexType>
    </xsd:element>
    <xsd:element name="h2f9ec3728094124b933b9cf7e867a92" ma:index="29" nillable="true" ma:taxonomy="true" ma:internalName="h2f9ec3728094124b933b9cf7e867a92" ma:taxonomyFieldName="HorizontalUseCase" ma:displayName="Horizontal Use Case" ma:readOnly="false" ma:fieldId="{12f9ec37-2809-4124-b933-b9cf7e867a92}" ma:taxonomyMulti="true" ma:sspId="c28caf4e-97a5-482b-b76c-1611355cdda6" ma:termSetId="221aa4b5-d2eb-4da5-9165-0ca0afd7ffb0" ma:anchorId="00000000-0000-0000-0000-000000000000" ma:open="false" ma:isKeyword="false">
      <xsd:complexType>
        <xsd:sequence>
          <xsd:element ref="pc:Terms" minOccurs="0" maxOccurs="1"/>
        </xsd:sequence>
      </xsd:complexType>
    </xsd:element>
    <xsd:element name="efbf5ec808454fc39dd6e73fb30f9800" ma:index="31" nillable="true" ma:taxonomy="true" ma:internalName="efbf5ec808454fc39dd6e73fb30f9800" ma:taxonomyFieldName="GFOResourceTags" ma:displayName="GFO Resource Tags" ma:readOnly="false" ma:fieldId="{efbf5ec8-0845-4fc3-9dd6-e73fb30f9800}" ma:taxonomyMulti="true" ma:sspId="c28caf4e-97a5-482b-b76c-1611355cdda6" ma:termSetId="342f8e7f-1635-45ba-8819-3ee15cf1e907" ma:anchorId="00000000-0000-0000-0000-000000000000" ma:open="false" ma:isKeyword="false">
      <xsd:complexType>
        <xsd:sequence>
          <xsd:element ref="pc:Terms" minOccurs="0" maxOccurs="1"/>
        </xsd:sequence>
      </xsd:complexType>
    </xsd:element>
    <xsd:element name="h847452f74b44b57bc4a2a741f9c94e9" ma:index="33" nillable="true" ma:taxonomy="true" ma:internalName="h847452f74b44b57bc4a2a741f9c94e9" ma:taxonomyFieldName="Visibility" ma:displayName="Visibility" ma:readOnly="false" ma:default="-1;#Internal|a223e987-c30f-4fcd-8089-a373931e9ab5" ma:fieldId="{1847452f-74b4-4b57-bc4a-2a741f9c94e9}" ma:sspId="c28caf4e-97a5-482b-b76c-1611355cdda6" ma:termSetId="269460bf-6522-4054-a841-49537bf7e14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282a2b-0d30-4048-ad8b-cd441d000a08" elementFormDefault="qualified">
    <xsd:import namespace="http://schemas.microsoft.com/office/2006/documentManagement/types"/>
    <xsd:import namespace="http://schemas.microsoft.com/office/infopath/2007/PartnerControls"/>
    <xsd:element name="MediaServiceMetadata" ma:index="41" nillable="true" ma:displayName="MediaServiceMetadata" ma:description="" ma:hidden="true" ma:internalName="MediaServiceMetadata" ma:readOnly="true">
      <xsd:simpleType>
        <xsd:restriction base="dms:Note"/>
      </xsd:simpleType>
    </xsd:element>
    <xsd:element name="MediaServiceFastMetadata" ma:index="4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244160-759d-472e-925e-0993d518e217" elementFormDefault="qualified">
    <xsd:import namespace="http://schemas.microsoft.com/office/2006/documentManagement/types"/>
    <xsd:import namespace="http://schemas.microsoft.com/office/infopath/2007/PartnerControls"/>
    <xsd:element name="SharedWithUsers" ma:index="3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SharedWithUsers xmlns="9e244160-759d-472e-925e-0993d518e217">
      <UserInfo>
        <DisplayName>George St Maurice</DisplayName>
        <AccountId>195</AccountId>
        <AccountType/>
      </UserInfo>
      <UserInfo>
        <DisplayName>Ranieri Russi</DisplayName>
        <AccountId>810</AccountId>
        <AccountType/>
      </UserInfo>
      <UserInfo>
        <DisplayName>Maria Trigonis</DisplayName>
        <AccountId>740</AccountId>
        <AccountType/>
      </UserInfo>
      <UserInfo>
        <DisplayName>Natalia Salazar</DisplayName>
        <AccountId>2743</AccountId>
        <AccountType/>
      </UserInfo>
    </SharedWithUsers>
    <l58a9cb184754a90a3d0c9fae6dfc0fc xmlns="0dfb052e-cb13-4d19-82cf-940ca1bb85b7">
      <Terms xmlns="http://schemas.microsoft.com/office/infopath/2007/PartnerControls"/>
    </l58a9cb184754a90a3d0c9fae6dfc0fc>
    <efbf5ec808454fc39dd6e73fb30f9800 xmlns="0dfb052e-cb13-4d19-82cf-940ca1bb85b7">
      <Terms xmlns="http://schemas.microsoft.com/office/infopath/2007/PartnerControls"/>
    </efbf5ec808454fc39dd6e73fb30f9800>
    <MetaDescription xmlns="0dfb052e-cb13-4d19-82cf-940ca1bb85b7" xsi:nil="true"/>
    <ContentType1_0 xmlns="0dfb052e-cb13-4d19-82cf-940ca1bb85b7">
      <Terms xmlns="http://schemas.microsoft.com/office/infopath/2007/PartnerControls"/>
    </ContentType1_0>
    <Industry_0 xmlns="0dfb052e-cb13-4d19-82cf-940ca1bb85b7">
      <Terms xmlns="http://schemas.microsoft.com/office/infopath/2007/PartnerControls"/>
    </Industry_0>
    <g7620f54b84d4877b8ce49e3874564d0 xmlns="0dfb052e-cb13-4d19-82cf-940ca1bb85b7">
      <Terms xmlns="http://schemas.microsoft.com/office/infopath/2007/PartnerControls"/>
    </g7620f54b84d4877b8ce49e3874564d0>
    <m3946e80dba8470d9700658463930af8 xmlns="0dfb052e-cb13-4d19-82cf-940ca1bb85b7">
      <Terms xmlns="http://schemas.microsoft.com/office/infopath/2007/PartnerControls"/>
    </m3946e80dba8470d9700658463930af8>
    <Policy xmlns="0dfb052e-cb13-4d19-82cf-940ca1bb85b7" xsi:nil="true"/>
    <Solution_0 xmlns="0dfb052e-cb13-4d19-82cf-940ca1bb85b7">
      <Terms xmlns="http://schemas.microsoft.com/office/infopath/2007/PartnerControls"/>
    </Solution_0>
    <e88edf6f69774249aa5a94de92e0b3ee xmlns="0dfb052e-cb13-4d19-82cf-940ca1bb85b7">
      <Terms xmlns="http://schemas.microsoft.com/office/infopath/2007/PartnerControls"/>
    </e88edf6f69774249aa5a94de92e0b3ee>
    <Location1_0 xmlns="0dfb052e-cb13-4d19-82cf-940ca1bb85b7">
      <Terms xmlns="http://schemas.microsoft.com/office/infopath/2007/PartnerControls"/>
    </Location1_0>
    <c60905045b3141dfb44ebee3a51fd0a7 xmlns="0dfb052e-cb13-4d19-82cf-940ca1bb85b7">
      <Terms xmlns="http://schemas.microsoft.com/office/infopath/2007/PartnerControls"/>
    </c60905045b3141dfb44ebee3a51fd0a7>
    <TaxCatchAll xmlns="0dfb052e-cb13-4d19-82cf-940ca1bb85b7">
      <Value>2</Value>
      <Value>1</Value>
    </TaxCatchAll>
    <h2f9ec3728094124b933b9cf7e867a92 xmlns="0dfb052e-cb13-4d19-82cf-940ca1bb85b7">
      <Terms xmlns="http://schemas.microsoft.com/office/infopath/2007/PartnerControls"/>
    </h2f9ec3728094124b933b9cf7e867a92>
    <h847452f74b44b57bc4a2a741f9c94e9 xmlns="0dfb052e-cb13-4d19-82cf-940ca1bb85b7">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a223e987-c30f-4fcd-8089-a373931e9ab5</TermId>
        </TermInfo>
      </Terms>
    </h847452f74b44b57bc4a2a741f9c94e9>
    <Summary xmlns="0dfb052e-cb13-4d19-82cf-940ca1bb85b7" xsi:nil="true"/>
    <Category1_0 xmlns="0dfb052e-cb13-4d19-82cf-940ca1bb85b7">
      <Terms xmlns="http://schemas.microsoft.com/office/infopath/2007/PartnerControls">
        <TermInfo xmlns="http://schemas.microsoft.com/office/infopath/2007/PartnerControls">
          <TermName xmlns="http://schemas.microsoft.com/office/infopath/2007/PartnerControls">PowerPoint</TermName>
          <TermId xmlns="http://schemas.microsoft.com/office/infopath/2007/PartnerControls">c076d733-6942-4956-b818-75216ca678c6</TermId>
        </TermInfo>
      </Terms>
    </Category1_0>
  </documentManagement>
</p:properties>
</file>

<file path=customXml/itemProps1.xml><?xml version="1.0" encoding="utf-8"?>
<ds:datastoreItem xmlns:ds="http://schemas.openxmlformats.org/officeDocument/2006/customXml" ds:itemID="{EEA8EEE7-F1C0-4377-82D1-E55A92F384C3}">
  <ds:schemaRefs>
    <ds:schemaRef ds:uri="http://schemas.microsoft.com/sharepoint/v3/contenttype/forms"/>
  </ds:schemaRefs>
</ds:datastoreItem>
</file>

<file path=customXml/itemProps2.xml><?xml version="1.0" encoding="utf-8"?>
<ds:datastoreItem xmlns:ds="http://schemas.openxmlformats.org/officeDocument/2006/customXml" ds:itemID="{05AB0C57-605A-4DD2-B03C-46EE401D0404}">
  <ds:schemaRefs>
    <ds:schemaRef ds:uri="Microsoft.SharePoint.Taxonomy.ContentTypeSync"/>
  </ds:schemaRefs>
</ds:datastoreItem>
</file>

<file path=customXml/itemProps3.xml><?xml version="1.0" encoding="utf-8"?>
<ds:datastoreItem xmlns:ds="http://schemas.openxmlformats.org/officeDocument/2006/customXml" ds:itemID="{AB973665-E667-41B9-A691-AC74ADF77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fb052e-cb13-4d19-82cf-940ca1bb85b7"/>
    <ds:schemaRef ds:uri="9e282a2b-0d30-4048-ad8b-cd441d000a08"/>
    <ds:schemaRef ds:uri="9e244160-759d-472e-925e-0993d518e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DA4C4B2-98B1-44DF-A244-E8FB7A2D1956}">
  <ds:schemaRefs>
    <ds:schemaRef ds:uri="http://purl.org/dc/terms/"/>
    <ds:schemaRef ds:uri="http://schemas.microsoft.com/office/2006/documentManagement/types"/>
    <ds:schemaRef ds:uri="http://purl.org/dc/elements/1.1/"/>
    <ds:schemaRef ds:uri="http://schemas.openxmlformats.org/package/2006/metadata/core-properties"/>
    <ds:schemaRef ds:uri="http://purl.org/dc/dcmitype/"/>
    <ds:schemaRef ds:uri="0dfb052e-cb13-4d19-82cf-940ca1bb85b7"/>
    <ds:schemaRef ds:uri="http://schemas.microsoft.com/office/infopath/2007/PartnerControls"/>
    <ds:schemaRef ds:uri="http://schemas.microsoft.com/office/2006/metadata/properties"/>
    <ds:schemaRef ds:uri="9e244160-759d-472e-925e-0993d518e217"/>
    <ds:schemaRef ds:uri="9e282a2b-0d30-4048-ad8b-cd441d000a0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Progress PPT Template Jan 2019</Template>
  <TotalTime>33947</TotalTime>
  <Words>5674</Words>
  <Application>Microsoft Office PowerPoint</Application>
  <PresentationFormat>Custom</PresentationFormat>
  <Paragraphs>961</Paragraphs>
  <Slides>136</Slides>
  <Notes>117</Notes>
  <HiddenSlides>9</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136</vt:i4>
      </vt:variant>
    </vt:vector>
  </HeadingPairs>
  <TitlesOfParts>
    <vt:vector size="145" baseType="lpstr">
      <vt:lpstr>Arial</vt:lpstr>
      <vt:lpstr>Berlin Sans FB Demi</vt:lpstr>
      <vt:lpstr>Cascadia Mono</vt:lpstr>
      <vt:lpstr>Courier New</vt:lpstr>
      <vt:lpstr>Open Sans</vt:lpstr>
      <vt:lpstr>Roboto</vt:lpstr>
      <vt:lpstr>Wingdings</vt:lpstr>
      <vt:lpstr>Progress Presentation Theme</vt:lpstr>
      <vt:lpstr>1_Progress Presentation Theme</vt:lpstr>
      <vt:lpstr>Sitefinity Foundations Training</vt:lpstr>
      <vt:lpstr>About This Course  Trainer:  Sahil Pandita  Principal Sitefinity Consultant </vt:lpstr>
      <vt:lpstr>Description</vt:lpstr>
      <vt:lpstr>Course Goals</vt:lpstr>
      <vt:lpstr>Audience and prerequisites</vt:lpstr>
      <vt:lpstr>Presentation Conventions     </vt:lpstr>
      <vt:lpstr>Agenda</vt:lpstr>
      <vt:lpstr>Exercise Setup Requirements</vt:lpstr>
      <vt:lpstr>Lesson 1   Introduction to Sitefinity.   </vt:lpstr>
      <vt:lpstr>PowerPoint Presentation</vt:lpstr>
      <vt:lpstr>What is Sitefinity?</vt:lpstr>
      <vt:lpstr>Key features of Sitefinity</vt:lpstr>
      <vt:lpstr>Sitefinity Resources</vt:lpstr>
      <vt:lpstr>Live Demo  </vt:lpstr>
      <vt:lpstr>  </vt:lpstr>
      <vt:lpstr>Create the Sitefinity .NET Core web application</vt:lpstr>
      <vt:lpstr>Install the NuGet Packages  </vt:lpstr>
      <vt:lpstr>Create the ASP.NET Core web application</vt:lpstr>
      <vt:lpstr>Appsettings.json</vt:lpstr>
      <vt:lpstr>Program.cs</vt:lpstr>
      <vt:lpstr>Configure Sitefinity CMS </vt:lpstr>
      <vt:lpstr>Demo  Setup you empty Sitefinity project</vt:lpstr>
      <vt:lpstr>  </vt:lpstr>
      <vt:lpstr>Sitefinity Vocabulary  </vt:lpstr>
      <vt:lpstr>Lesson 2  Architecture and Patterns      </vt:lpstr>
      <vt:lpstr>Sitefinity Architecture Overview</vt:lpstr>
      <vt:lpstr>Three-tier architecture</vt:lpstr>
      <vt:lpstr>News module example – Architecture utilization</vt:lpstr>
      <vt:lpstr>PowerPoint Presentation</vt:lpstr>
      <vt:lpstr>Provider Model</vt:lpstr>
      <vt:lpstr>Multiple Providers </vt:lpstr>
      <vt:lpstr>Lesson 3  Managing Pages and Widgets     </vt:lpstr>
      <vt:lpstr>Pages </vt:lpstr>
      <vt:lpstr>Live Demo  </vt:lpstr>
      <vt:lpstr>Page Templates</vt:lpstr>
      <vt:lpstr>Presentation layer architecture</vt:lpstr>
      <vt:lpstr>Page Templates</vt:lpstr>
      <vt:lpstr>Live Demo  </vt:lpstr>
      <vt:lpstr>  </vt:lpstr>
      <vt:lpstr>  </vt:lpstr>
      <vt:lpstr>Sitefinity Core Page Template</vt:lpstr>
      <vt:lpstr>Refining your page or page template by adding sections</vt:lpstr>
      <vt:lpstr>Layout: Section</vt:lpstr>
      <vt:lpstr>PowerPoint Presentation</vt:lpstr>
      <vt:lpstr>PowerPoint Presentation</vt:lpstr>
      <vt:lpstr>Live Demo  </vt:lpstr>
      <vt:lpstr>Sitefinity Widgets</vt:lpstr>
      <vt:lpstr>PowerPoint Presentation</vt:lpstr>
      <vt:lpstr>  </vt:lpstr>
      <vt:lpstr>Pages Using Core Templates</vt:lpstr>
      <vt:lpstr>Live Demo  </vt:lpstr>
      <vt:lpstr>Widget Designers</vt:lpstr>
      <vt:lpstr>News Widget</vt:lpstr>
      <vt:lpstr>Live Demo  </vt:lpstr>
      <vt:lpstr>  </vt:lpstr>
      <vt:lpstr>PowerPoint Presentation</vt:lpstr>
      <vt:lpstr>PowerPoint Presentation</vt:lpstr>
      <vt:lpstr>Live Demo  </vt:lpstr>
      <vt:lpstr>Create a Custom widget using Asp.Net Core</vt:lpstr>
      <vt:lpstr>  </vt:lpstr>
      <vt:lpstr>PowerPoint Presentation</vt:lpstr>
      <vt:lpstr>  </vt:lpstr>
      <vt:lpstr>PowerPoint Presentation</vt:lpstr>
      <vt:lpstr>PowerPoint Presentation</vt:lpstr>
      <vt:lpstr>PowerPoint Presentation</vt:lpstr>
      <vt:lpstr>Lesson 4  Working with Content    </vt:lpstr>
      <vt:lpstr>Content List Modules</vt:lpstr>
      <vt:lpstr>Content List Modules</vt:lpstr>
      <vt:lpstr>Live Demo  </vt:lpstr>
      <vt:lpstr>Custom List Module Template</vt:lpstr>
      <vt:lpstr>Types of Workflow statuses 1/2</vt:lpstr>
      <vt:lpstr>Types of Workflow statuses 2/2</vt:lpstr>
      <vt:lpstr>Live Demo  </vt:lpstr>
      <vt:lpstr>Customizing Build-In Content Modules</vt:lpstr>
      <vt:lpstr>Related Data</vt:lpstr>
      <vt:lpstr>Customizing Build-In Content Modules 2/2</vt:lpstr>
      <vt:lpstr>Live Demo  </vt:lpstr>
      <vt:lpstr>PowerPoint Presentation</vt:lpstr>
      <vt:lpstr>PowerPoint Presentation</vt:lpstr>
      <vt:lpstr>  </vt:lpstr>
      <vt:lpstr>Taxonomies </vt:lpstr>
      <vt:lpstr>Taxonomies </vt:lpstr>
      <vt:lpstr>Taxonomies</vt:lpstr>
      <vt:lpstr>Taxonomies Vocabulary</vt:lpstr>
      <vt:lpstr>Custom New Widget (Rest API)</vt:lpstr>
      <vt:lpstr>PowerPoint Presentation</vt:lpstr>
      <vt:lpstr>  </vt:lpstr>
      <vt:lpstr>Custom Taxonomies</vt:lpstr>
      <vt:lpstr>Live Demo  </vt:lpstr>
      <vt:lpstr>Lesson 5  Rapid Development of Modules    </vt:lpstr>
      <vt:lpstr>Dynamic Modules</vt:lpstr>
      <vt:lpstr>Dynamic Modules Fields</vt:lpstr>
      <vt:lpstr>Dynamic Modules Related data </vt:lpstr>
      <vt:lpstr>Live Demo  </vt:lpstr>
      <vt:lpstr>  </vt:lpstr>
      <vt:lpstr>Dynamic module widgets. </vt:lpstr>
      <vt:lpstr>Live Demo  </vt:lpstr>
      <vt:lpstr>Lesson 6  Rapid Development of Forms.    </vt:lpstr>
      <vt:lpstr>Forms Module image for forms</vt:lpstr>
      <vt:lpstr>Forms Introduction </vt:lpstr>
      <vt:lpstr>Form responses </vt:lpstr>
      <vt:lpstr>Live Demo  </vt:lpstr>
      <vt:lpstr>Lesson 8  Web Services, C# API and platform Events      </vt:lpstr>
      <vt:lpstr>OData Web Services</vt:lpstr>
      <vt:lpstr>OData Web Services</vt:lpstr>
      <vt:lpstr>OData Web Services</vt:lpstr>
      <vt:lpstr>Live Demo  </vt:lpstr>
      <vt:lpstr>Sitefinity API</vt:lpstr>
      <vt:lpstr>Sitefinity API</vt:lpstr>
      <vt:lpstr>Sitefinity API</vt:lpstr>
      <vt:lpstr>Live Demo  </vt:lpstr>
      <vt:lpstr>Taxonomies API</vt:lpstr>
      <vt:lpstr>Taxonomies API</vt:lpstr>
      <vt:lpstr>Live Demo  </vt:lpstr>
      <vt:lpstr>  </vt:lpstr>
      <vt:lpstr>Dynamic modules API. Custom solutions.</vt:lpstr>
      <vt:lpstr>Dynamic modules API. Custom solutions.</vt:lpstr>
      <vt:lpstr>Sitefinity Events. EventHub.</vt:lpstr>
      <vt:lpstr>List of EventHub events </vt:lpstr>
      <vt:lpstr>EventHub subscribe and unsubscribe.</vt:lpstr>
      <vt:lpstr>Lesson 9  Working with Configurations       </vt:lpstr>
      <vt:lpstr>Sitefinity Configurations</vt:lpstr>
      <vt:lpstr>Sitefinity Configurations</vt:lpstr>
      <vt:lpstr>Live Demo  </vt:lpstr>
      <vt:lpstr>Sitefinity Configurations in Visual Studio </vt:lpstr>
      <vt:lpstr>Live Demo  </vt:lpstr>
      <vt:lpstr>Bonus: How to perform System Restart </vt:lpstr>
      <vt:lpstr>Lesson 10  Administration      </vt:lpstr>
      <vt:lpstr>Sitefinity Users</vt:lpstr>
      <vt:lpstr>Sitefinity Roles</vt:lpstr>
      <vt:lpstr>Live Demo  </vt:lpstr>
      <vt:lpstr>Sitefinity Permissions</vt:lpstr>
      <vt:lpstr>Individual (granular) Permissions</vt:lpstr>
      <vt:lpstr>Live Demo  </vt:lpstr>
      <vt:lpstr>Q &amp; 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OpenEd  Order Fulfillment Guide</dc:title>
  <dc:subject/>
  <dc:creator>Hristo Milchev</dc:creator>
  <cp:keywords/>
  <dc:description/>
  <cp:lastModifiedBy>Sahil Pandita</cp:lastModifiedBy>
  <cp:revision>464</cp:revision>
  <cp:lastPrinted>2013-09-18T03:48:20Z</cp:lastPrinted>
  <dcterms:created xsi:type="dcterms:W3CDTF">2019-07-05T11:18:39Z</dcterms:created>
  <dcterms:modified xsi:type="dcterms:W3CDTF">2022-07-07T03:04:05Z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0x01010077500574B4721043A1B2E65B865EB440010003476895775C2446B96EE1200BFBC494</vt:lpwstr>
  </property>
  <property fmtid="{D5CDD505-2E9C-101B-9397-08002B2CF9AE}" pid="3" name="Category1">
    <vt:lpwstr>2;#PowerPoint|c076d733-6942-4956-b818-75216ca678c6</vt:lpwstr>
  </property>
  <property fmtid="{D5CDD505-2E9C-101B-9397-08002B2CF9AE}" pid="4" name="TaxCatchAll">
    <vt:lpwstr>237;#Template|c9160f8f-74c9-4442-ac41-24463e06691d</vt:lpwstr>
  </property>
  <property fmtid="{D5CDD505-2E9C-101B-9397-08002B2CF9AE}" pid="5" name="Doc ID">
    <vt:lpwstr>101816</vt:lpwstr>
  </property>
  <property fmtid="{D5CDD505-2E9C-101B-9397-08002B2CF9AE}" pid="6" name="Location1">
    <vt:lpwstr/>
  </property>
  <property fmtid="{D5CDD505-2E9C-101B-9397-08002B2CF9AE}" pid="7" name="Tagged Doc ID's">
    <vt:bool>false</vt:bool>
  </property>
  <property fmtid="{D5CDD505-2E9C-101B-9397-08002B2CF9AE}" pid="8" name="ContentType1">
    <vt:lpwstr/>
  </property>
  <property fmtid="{D5CDD505-2E9C-101B-9397-08002B2CF9AE}" pid="9" name="Solution0">
    <vt:lpwstr/>
  </property>
  <property fmtid="{D5CDD505-2E9C-101B-9397-08002B2CF9AE}" pid="10" name="Industry">
    <vt:lpwstr/>
  </property>
  <property fmtid="{D5CDD505-2E9C-101B-9397-08002B2CF9AE}" pid="11" name="IndustrySolution">
    <vt:lpwstr/>
  </property>
  <property fmtid="{D5CDD505-2E9C-101B-9397-08002B2CF9AE}" pid="12" name="Attachment Only ?">
    <vt:bool>true</vt:bool>
  </property>
  <property fmtid="{D5CDD505-2E9C-101B-9397-08002B2CF9AE}" pid="13" name="GFOAudience">
    <vt:lpwstr/>
  </property>
  <property fmtid="{D5CDD505-2E9C-101B-9397-08002B2CF9AE}" pid="14" name="OpenEdgeModule">
    <vt:lpwstr/>
  </property>
  <property fmtid="{D5CDD505-2E9C-101B-9397-08002B2CF9AE}" pid="15" name="HorizontalUseCase">
    <vt:lpwstr/>
  </property>
  <property fmtid="{D5CDD505-2E9C-101B-9397-08002B2CF9AE}" pid="16" name="GFOResourceTags">
    <vt:lpwstr/>
  </property>
  <property fmtid="{D5CDD505-2E9C-101B-9397-08002B2CF9AE}" pid="17" name="Partner Empowerment">
    <vt:lpwstr/>
  </property>
  <property fmtid="{D5CDD505-2E9C-101B-9397-08002B2CF9AE}" pid="18" name="BusinessLine">
    <vt:lpwstr/>
  </property>
  <property fmtid="{D5CDD505-2E9C-101B-9397-08002B2CF9AE}" pid="19" name="Portal Audience">
    <vt:lpwstr/>
  </property>
  <property fmtid="{D5CDD505-2E9C-101B-9397-08002B2CF9AE}" pid="20" name="kb2a064789314f00a60cb6c3cf784453">
    <vt:lpwstr/>
  </property>
  <property fmtid="{D5CDD505-2E9C-101B-9397-08002B2CF9AE}" pid="21" name="_dlc_DocIdItemGuid">
    <vt:lpwstr>0772c8ec-cf53-4a88-9f11-7b3dc8d44f2d</vt:lpwstr>
  </property>
  <property fmtid="{D5CDD505-2E9C-101B-9397-08002B2CF9AE}" pid="22" name="Visibility">
    <vt:lpwstr>1;#Internal|a223e987-c30f-4fcd-8089-a373931e9ab5</vt:lpwstr>
  </property>
  <property fmtid="{D5CDD505-2E9C-101B-9397-08002B2CF9AE}" pid="23" name="ee64b60408e447b6920ef9473a3a1a8f">
    <vt:lpwstr/>
  </property>
  <property fmtid="{D5CDD505-2E9C-101B-9397-08002B2CF9AE}" pid="24" name="Solution">
    <vt:lpwstr/>
  </property>
</Properties>
</file>